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>
  <p:sldMasterIdLst>
    <p:sldMasterId id="2147483742" r:id="rId1"/>
    <p:sldMasterId id="2147483743" r:id="rId2"/>
  </p:sldMasterIdLst>
  <p:notesMasterIdLst>
    <p:notesMasterId r:id="rId35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82" r:id="rId21"/>
    <p:sldId id="283" r:id="rId22"/>
    <p:sldId id="274" r:id="rId23"/>
    <p:sldId id="285" r:id="rId24"/>
    <p:sldId id="286" r:id="rId25"/>
    <p:sldId id="287" r:id="rId26"/>
    <p:sldId id="288" r:id="rId27"/>
    <p:sldId id="284" r:id="rId28"/>
    <p:sldId id="289" r:id="rId29"/>
    <p:sldId id="290" r:id="rId30"/>
    <p:sldId id="291" r:id="rId31"/>
    <p:sldId id="292" r:id="rId32"/>
    <p:sldId id="281" r:id="rId33"/>
    <p:sldId id="276" r:id="rId34"/>
  </p:sldIdLst>
  <p:sldSz cx="18275300" cy="10279063"/>
  <p:notesSz cx="6858000" cy="9144000"/>
  <p:defaultTextStyle>
    <a:defPPr algn="l" rtl="0" eaLnBrk="0" latinLnBrk="0" hangingPunct="0">
      <a:defRPr kumimoji="1" lang="en-US" altLang="en-US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6">
          <p15:clr>
            <a:srgbClr val="A4A3A4"/>
          </p15:clr>
        </p15:guide>
        <p15:guide id="2" pos="287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060"/>
    <a:srgbClr val="89B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>
    <p:restoredLeft sz="12579"/>
    <p:restoredTop sz="90000"/>
  </p:normalViewPr>
  <p:slideViewPr>
    <p:cSldViewPr>
      <p:cViewPr varScale="1">
        <p:scale>
          <a:sx n="56" d="100"/>
          <a:sy n="56" d="100"/>
        </p:scale>
        <p:origin x="114" y="390"/>
      </p:cViewPr>
      <p:guideLst>
        <p:guide orient="horz" pos="2156"/>
        <p:guide pos="2877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14" cy="7621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ableStyles" Target="tableStyle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2024-06-26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0709" y="685800"/>
            <a:ext cx="6096581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30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399" y="2130425"/>
            <a:ext cx="10363199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799" y="3886200"/>
            <a:ext cx="853439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1">
              <a:rPr lang="ko-KR" altLang="en-US" smtClean="0"/>
              <a:pPr/>
              <a:t>2024-06-26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-12314" y="2130425"/>
            <a:ext cx="121920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2024-06-26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99" y="274638"/>
            <a:ext cx="10972799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"/>
          </p:nvPr>
        </p:nvSpPr>
        <p:spPr>
          <a:xfrm>
            <a:off x="2859322" y="2196090"/>
            <a:ext cx="6475199" cy="3240000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ko-KR" altLang="en-US" smtClean="0"/>
              <a:t>첫째 목차</a:t>
            </a:r>
            <a:endParaRPr lang="ko-KR" altLang="en-US"/>
          </a:p>
          <a:p>
            <a:pPr lvl="0"/>
            <a:r>
              <a:rPr lang="ko-KR" altLang="en-US" smtClean="0"/>
              <a:t>둘째 목차</a:t>
            </a:r>
            <a:endParaRPr lang="ko-KR" altLang="en-US"/>
          </a:p>
          <a:p>
            <a:pPr lvl="0"/>
            <a:r>
              <a:rPr lang="ko-KR" altLang="en-US" smtClean="0"/>
              <a:t>셋째 목차</a:t>
            </a:r>
            <a:endParaRPr lang="ko-KR" altLang="en-US"/>
          </a:p>
          <a:p>
            <a:pPr lvl="0"/>
            <a:r>
              <a:rPr lang="ko-KR" altLang="en-US" smtClean="0"/>
              <a:t>넷째 목차</a:t>
            </a:r>
            <a:endParaRPr lang="ko-KR" altLang="en-US"/>
          </a:p>
          <a:p>
            <a:pPr lvl="0"/>
            <a:r>
              <a:rPr lang="ko-KR" altLang="en-US" smtClean="0"/>
              <a:t>다섯째 목차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2024-06-26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199" y="274638"/>
            <a:ext cx="2743199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본문 개체 틀 2"/>
          <p:cNvSpPr>
            <a:spLocks noGrp="1"/>
          </p:cNvSpPr>
          <p:nvPr>
            <p:ph type="body" orient="vert" idx="1"/>
          </p:nvPr>
        </p:nvSpPr>
        <p:spPr>
          <a:xfrm>
            <a:off x="609599" y="274638"/>
            <a:ext cx="8026399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2024-06-26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399" y="2130425"/>
            <a:ext cx="10363199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799" y="3886200"/>
            <a:ext cx="853439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1">
              <a:rPr lang="ko-KR" altLang="en-US" smtClean="0"/>
              <a:pPr/>
              <a:t>2024-06-26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2024-06-26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2024-06-26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3" y="4406900"/>
            <a:ext cx="10363199" cy="1362075"/>
          </a:xfrm>
        </p:spPr>
        <p:txBody>
          <a:bodyPr anchor="t"/>
          <a:lstStyle>
            <a:lvl1pPr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3" y="2906713"/>
            <a:ext cx="10363198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2024-06-26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2024-06-26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2024-06-26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표 개체 틀 2"/>
          <p:cNvSpPr>
            <a:spLocks noGrp="1"/>
          </p:cNvSpPr>
          <p:nvPr>
            <p:ph type="tbl" sz="quarter" idx="1"/>
          </p:nvPr>
        </p:nvSpPr>
        <p:spPr>
          <a:xfrm>
            <a:off x="608037" y="1643063"/>
            <a:ext cx="10972799" cy="4525200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ko-KR" altLang="en-US" smtClean="0"/>
              <a:t>표를 추가하려면 아이콘을 클릭하십시오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2024-06-26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2024-06-26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내용 4개" type="fourObj" preserve="1">
  <p:cSld name="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913756" y="2398386"/>
            <a:ext cx="8071526" cy="329137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9289870" y="2398386"/>
            <a:ext cx="8071526" cy="329137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half" idx="3"/>
          </p:nvPr>
        </p:nvSpPr>
        <p:spPr>
          <a:xfrm>
            <a:off x="911415" y="5971564"/>
            <a:ext cx="8071526" cy="329137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half" idx="4"/>
          </p:nvPr>
        </p:nvSpPr>
        <p:spPr>
          <a:xfrm>
            <a:off x="9287529" y="5971564"/>
            <a:ext cx="8071526" cy="329137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10" name="날짜 개체 틀 3"/>
          <p:cNvSpPr>
            <a:spLocks noGrp="1"/>
          </p:cNvSpPr>
          <p:nvPr>
            <p:ph type="dt" sz="half" idx="10"/>
          </p:nvPr>
        </p:nvSpPr>
        <p:spPr>
          <a:xfrm>
            <a:off x="453963" y="6350415"/>
            <a:ext cx="2133178" cy="365046"/>
          </a:xfr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en-US" altLang="en-US" sz="1200" b="0" i="0" baseline="0">
                <a:solidFill>
                  <a:srgbClr val="8C8C8C">
                    <a:alpha val="100000"/>
                  </a:srgbClr>
                </a:solidFill>
                <a:latin typeface="Calibri"/>
              </a:defRPr>
            </a:lvl1pPr>
          </a:lstStyle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D8D7A7C4-C82A-4D21-9AB0-F0C5A1D3EF09}" type="datetime1">
              <a:rPr kumimoji="1" lang="en-US" altLang="en-US" sz="1200" b="0" i="0" baseline="0">
                <a:solidFill>
                  <a:srgbClr val="8C8C8C">
                    <a:alpha val="100000"/>
                  </a:srgbClr>
                </a:solidFill>
                <a:latin typeface="Calibri"/>
                <a:ea typeface="+mn-ea"/>
                <a:cs typeface="+mn-cs"/>
              </a:rPr>
              <a:pPr marL="0" lvl="0" indent="0" algn="l" defTabSz="393752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6/26/2024</a:t>
            </a:fld>
            <a:endParaRPr kumimoji="1" lang="en-US" altLang="en-US" sz="1200" b="0" i="0" baseline="0">
              <a:solidFill>
                <a:srgbClr val="8C8C8C">
                  <a:alpha val="100000"/>
                </a:srgbClr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11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0478" y="6350415"/>
            <a:ext cx="2893468" cy="365046"/>
          </a:xfr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en-US" altLang="en-US" sz="1200" b="0" i="0" baseline="0">
                <a:solidFill>
                  <a:srgbClr val="8C8C8C">
                    <a:alpha val="100000"/>
                  </a:srgbClr>
                </a:solidFill>
                <a:latin typeface="Calibri"/>
              </a:defRPr>
            </a:lvl1pPr>
          </a:lstStyle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rgbClr val="8C8C8C">
                  <a:alpha val="100000"/>
                </a:srgbClr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12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15989543" y="9724864"/>
            <a:ext cx="2133234" cy="365046"/>
          </a:xfr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0" lang="ko-KR" altLang="en-US" sz="3000" b="1" i="0" baseline="0">
                <a:solidFill>
                  <a:srgbClr val="FFFFFF">
                    <a:alpha val="100000"/>
                  </a:srgbClr>
                </a:solidFill>
                <a:latin typeface="Calibri"/>
              </a:defRPr>
            </a:lvl1pPr>
          </a:lstStyle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30951E20-E7E1-4A7F-8DE6-59AE491CFB70}" type="slidenum">
              <a:rPr kumimoji="0" lang="ko-KR" altLang="en-US" sz="3000" b="1" i="0" baseline="0">
                <a:solidFill>
                  <a:srgbClr val="FFFFFF">
                    <a:alpha val="100000"/>
                  </a:srgbClr>
                </a:solidFill>
                <a:latin typeface="Calibri"/>
              </a:rPr>
              <a:pPr marL="0" lvl="0" indent="0" algn="r" defTabSz="393752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‹#›</a:t>
            </a:fld>
            <a:endParaRPr kumimoji="0" lang="en-US" altLang="en-US" sz="3000" b="1" i="0">
              <a:solidFill>
                <a:srgbClr val="FFFFFF">
                  <a:alpha val="100000"/>
                </a:srgbClr>
              </a:solidFill>
              <a:latin typeface="Calibri"/>
            </a:endParaRPr>
          </a:p>
        </p:txBody>
      </p:sp>
    </p:spTree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199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199" cy="4114800"/>
          </a:xfrm>
        </p:spPr>
        <p:txBody>
          <a:bodyPr>
            <a:normAutofit/>
          </a:bodyPr>
          <a:lstStyle/>
          <a:p>
            <a:pPr lvl="0"/>
            <a:r>
              <a:rPr lang="ko-KR" altLang="en-US" smtClean="0"/>
              <a:t>그림을 추가하려면 아이콘을 클릭하십시오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199" cy="804862"/>
          </a:xfrm>
        </p:spPr>
        <p:txBody>
          <a:bodyPr/>
          <a:lstStyle>
            <a:lvl1pPr>
              <a:defRPr sz="1411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10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2024-06-26</a:t>
            </a:fld>
            <a:endParaRPr lang="ko-KR" altLang="en-US"/>
          </a:p>
        </p:txBody>
      </p:sp>
      <p:sp>
        <p:nvSpPr>
          <p:cNvPr id="11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2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-12314" y="2130425"/>
            <a:ext cx="121920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2024-06-26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99" y="274638"/>
            <a:ext cx="10972799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"/>
          </p:nvPr>
        </p:nvSpPr>
        <p:spPr>
          <a:xfrm>
            <a:off x="2859322" y="2196090"/>
            <a:ext cx="6475199" cy="3240000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ko-KR" altLang="en-US" smtClean="0"/>
              <a:t>첫째 목차</a:t>
            </a:r>
            <a:endParaRPr lang="ko-KR" altLang="en-US"/>
          </a:p>
          <a:p>
            <a:pPr lvl="0"/>
            <a:r>
              <a:rPr lang="ko-KR" altLang="en-US" smtClean="0"/>
              <a:t>둘째 목차</a:t>
            </a:r>
            <a:endParaRPr lang="ko-KR" altLang="en-US"/>
          </a:p>
          <a:p>
            <a:pPr lvl="0"/>
            <a:r>
              <a:rPr lang="ko-KR" altLang="en-US" smtClean="0"/>
              <a:t>셋째 목차</a:t>
            </a:r>
            <a:endParaRPr lang="ko-KR" altLang="en-US"/>
          </a:p>
          <a:p>
            <a:pPr lvl="0"/>
            <a:r>
              <a:rPr lang="ko-KR" altLang="en-US" smtClean="0"/>
              <a:t>넷째 목차</a:t>
            </a:r>
            <a:endParaRPr lang="ko-KR" altLang="en-US"/>
          </a:p>
          <a:p>
            <a:pPr lvl="0"/>
            <a:r>
              <a:rPr lang="ko-KR" altLang="en-US" smtClean="0"/>
              <a:t>다섯째 목차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2024-06-26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199" y="274638"/>
            <a:ext cx="2743199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본문 개체 틀 2"/>
          <p:cNvSpPr>
            <a:spLocks noGrp="1"/>
          </p:cNvSpPr>
          <p:nvPr>
            <p:ph type="body" orient="vert" idx="1"/>
          </p:nvPr>
        </p:nvSpPr>
        <p:spPr>
          <a:xfrm>
            <a:off x="609599" y="274638"/>
            <a:ext cx="8026399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2024-06-26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2024-06-26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3" y="4406900"/>
            <a:ext cx="10363199" cy="1362075"/>
          </a:xfrm>
        </p:spPr>
        <p:txBody>
          <a:bodyPr anchor="t"/>
          <a:lstStyle>
            <a:lvl1pPr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3" y="2906713"/>
            <a:ext cx="10363198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2024-06-26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2024-06-26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2024-06-26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표 개체 틀 2"/>
          <p:cNvSpPr>
            <a:spLocks noGrp="1"/>
          </p:cNvSpPr>
          <p:nvPr>
            <p:ph type="tbl" sz="quarter" idx="1"/>
          </p:nvPr>
        </p:nvSpPr>
        <p:spPr>
          <a:xfrm>
            <a:off x="608037" y="1643063"/>
            <a:ext cx="10972799" cy="4525200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ko-KR" altLang="en-US" smtClean="0"/>
              <a:t>표를 추가하려면 아이콘을 클릭하십시오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2024-06-26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내용 4개" type="fourObj" preserve="1">
  <p:cSld name="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913756" y="2398386"/>
            <a:ext cx="8071526" cy="329137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9289870" y="2398386"/>
            <a:ext cx="8071526" cy="329137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half" idx="3"/>
          </p:nvPr>
        </p:nvSpPr>
        <p:spPr>
          <a:xfrm>
            <a:off x="911415" y="5971564"/>
            <a:ext cx="8071526" cy="329137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half" idx="4"/>
          </p:nvPr>
        </p:nvSpPr>
        <p:spPr>
          <a:xfrm>
            <a:off x="9287529" y="5971564"/>
            <a:ext cx="8071526" cy="329137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10" name="날짜 개체 틀 3"/>
          <p:cNvSpPr>
            <a:spLocks noGrp="1"/>
          </p:cNvSpPr>
          <p:nvPr>
            <p:ph type="dt" sz="half" idx="10"/>
          </p:nvPr>
        </p:nvSpPr>
        <p:spPr>
          <a:xfrm>
            <a:off x="453963" y="6350415"/>
            <a:ext cx="2133178" cy="365046"/>
          </a:xfr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en-US" altLang="en-US" sz="1200" b="0" i="0" baseline="0">
                <a:solidFill>
                  <a:srgbClr val="8C8C8C">
                    <a:alpha val="100000"/>
                  </a:srgbClr>
                </a:solidFill>
                <a:latin typeface="Arial"/>
              </a:defRPr>
            </a:lvl1pPr>
          </a:lstStyle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D8D7A7C4-C82A-4D21-9AB0-F0C5A1D3EF09}" type="datetime1">
              <a:rPr kumimoji="1" lang="en-US" altLang="en-US" sz="1200" b="0" i="0" baseline="0">
                <a:solidFill>
                  <a:srgbClr val="8C8C8C">
                    <a:alpha val="100000"/>
                  </a:srgbClr>
                </a:solidFill>
                <a:latin typeface="Arial"/>
                <a:ea typeface="+mn-ea"/>
                <a:cs typeface="+mn-cs"/>
              </a:rPr>
              <a:pPr marL="0" lvl="0" indent="0" algn="l" defTabSz="393752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6/26/2024</a:t>
            </a:fld>
            <a:endParaRPr kumimoji="1" lang="en-US" altLang="en-US" sz="1200" b="0" i="0" baseline="0">
              <a:solidFill>
                <a:srgbClr val="8C8C8C">
                  <a:alpha val="100000"/>
                </a:srgbClr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11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0478" y="6350415"/>
            <a:ext cx="2893468" cy="365046"/>
          </a:xfr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en-US" altLang="en-US" sz="1200" b="0" i="0" baseline="0">
                <a:solidFill>
                  <a:srgbClr val="8C8C8C">
                    <a:alpha val="100000"/>
                  </a:srgbClr>
                </a:solidFill>
                <a:latin typeface="Arial"/>
              </a:defRPr>
            </a:lvl1pPr>
          </a:lstStyle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rgbClr val="8C8C8C">
                  <a:alpha val="100000"/>
                </a:srgbClr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12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15532453" y="9404192"/>
            <a:ext cx="2437941" cy="533336"/>
          </a:xfr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0" lang="ko-KR" altLang="en-US" sz="3000" b="1" i="0" baseline="0">
                <a:solidFill>
                  <a:srgbClr val="FFFFFF">
                    <a:alpha val="100000"/>
                  </a:srgbClr>
                </a:solidFill>
                <a:latin typeface="Arial"/>
              </a:defRPr>
            </a:lvl1pPr>
          </a:lstStyle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9DCEDAA7-2A5E-4EC6-BFB8-4648C95A54BF}" type="slidenum">
              <a:rPr kumimoji="0" lang="ko-KR" altLang="en-US" sz="3000" b="1" i="0" baseline="0">
                <a:solidFill>
                  <a:srgbClr val="FFFFFF">
                    <a:alpha val="100000"/>
                  </a:srgbClr>
                </a:solidFill>
                <a:latin typeface="Arial"/>
              </a:rPr>
              <a:pPr marL="0" lvl="0" indent="0" algn="r" defTabSz="393752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‹#›</a:t>
            </a:fld>
            <a:endParaRPr kumimoji="0" lang="en-US" altLang="en-US" sz="3000" b="1" i="0">
              <a:solidFill>
                <a:srgbClr val="FFFFFF">
                  <a:alpha val="100000"/>
                </a:srgbClr>
              </a:solidFill>
              <a:latin typeface="Arial"/>
            </a:endParaRPr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199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199" cy="4114800"/>
          </a:xfrm>
        </p:spPr>
        <p:txBody>
          <a:bodyPr>
            <a:normAutofit/>
          </a:bodyPr>
          <a:lstStyle/>
          <a:p>
            <a:pPr lvl="0"/>
            <a:r>
              <a:rPr lang="ko-KR" altLang="en-US" smtClean="0"/>
              <a:t>그림을 추가하려면 아이콘을 클릭하십시오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199" cy="804862"/>
          </a:xfrm>
        </p:spPr>
        <p:txBody>
          <a:bodyPr/>
          <a:lstStyle>
            <a:lvl1pPr>
              <a:defRPr sz="1411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10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2024-06-26</a:t>
            </a:fld>
            <a:endParaRPr lang="ko-KR" altLang="en-US"/>
          </a:p>
        </p:txBody>
      </p:sp>
      <p:sp>
        <p:nvSpPr>
          <p:cNvPr id="11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2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한컴오피스">
    <p:bg>
      <p:bgPr>
        <a:solidFill>
          <a:srgbClr val="FFFF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913756" y="411628"/>
            <a:ext cx="16447639" cy="1713132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13756" y="2398386"/>
            <a:ext cx="16447639" cy="6783531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3963" y="6350415"/>
            <a:ext cx="2133178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en-US" altLang="en-US" sz="1200" b="0" i="0" baseline="0">
                <a:solidFill>
                  <a:srgbClr val="8C8C8C">
                    <a:alpha val="100000"/>
                  </a:srgbClr>
                </a:solidFill>
                <a:latin typeface="Arial"/>
              </a:defRPr>
            </a:lvl1pPr>
          </a:lstStyle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D422D86A-5F52-4165-8473-F1B836277586}" type="datetime1">
              <a:rPr kumimoji="1" lang="en-US" altLang="en-US" sz="1200" b="0" i="0" baseline="0">
                <a:solidFill>
                  <a:srgbClr val="8C8C8C">
                    <a:alpha val="100000"/>
                  </a:srgbClr>
                </a:solidFill>
                <a:latin typeface="Arial"/>
                <a:ea typeface="+mn-ea"/>
                <a:cs typeface="+mn-cs"/>
              </a:rPr>
              <a:pPr marL="0" lvl="0" indent="0" algn="l" defTabSz="393752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6/26/2024</a:t>
            </a:fld>
            <a:endParaRPr kumimoji="1" lang="en-US" altLang="en-US" sz="1200" b="0" i="0" baseline="0">
              <a:solidFill>
                <a:srgbClr val="8C8C8C">
                  <a:alpha val="100000"/>
                </a:srgbClr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0478" y="6350415"/>
            <a:ext cx="2893468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en-US" altLang="en-US" sz="1200" b="0" i="0" baseline="0">
                <a:solidFill>
                  <a:srgbClr val="8C8C8C">
                    <a:alpha val="100000"/>
                  </a:srgbClr>
                </a:solidFill>
                <a:latin typeface="Arial"/>
              </a:defRPr>
            </a:lvl1pPr>
          </a:lstStyle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rgbClr val="8C8C8C">
                  <a:alpha val="100000"/>
                </a:srgbClr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5532453" y="9404192"/>
            <a:ext cx="2437941" cy="53333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0" lang="ko-KR" altLang="en-US" sz="3000" b="1" i="0" baseline="0">
                <a:solidFill>
                  <a:srgbClr val="FFFFFF">
                    <a:alpha val="100000"/>
                  </a:srgbClr>
                </a:solidFill>
                <a:latin typeface="Arial"/>
              </a:defRPr>
            </a:lvl1pPr>
          </a:lstStyle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32DDEC1C-0244-4398-A3B0-A9BDCD9E382C}" type="slidenum">
              <a:rPr kumimoji="0" lang="ko-KR" altLang="en-US" sz="3000" b="1" i="0" baseline="0">
                <a:solidFill>
                  <a:srgbClr val="FFFFFF">
                    <a:alpha val="100000"/>
                  </a:srgbClr>
                </a:solidFill>
                <a:latin typeface="Arial"/>
                <a:ea typeface="+mn-ea"/>
                <a:cs typeface="+mn-cs"/>
              </a:rPr>
              <a:pPr marL="0" lvl="0" indent="0" algn="r" defTabSz="393752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‹#›</a:t>
            </a:fld>
            <a:endParaRPr kumimoji="0" lang="en-US" altLang="en-US" sz="3000" b="1" i="0">
              <a:solidFill>
                <a:srgbClr val="FFFFFF">
                  <a:alpha val="100000"/>
                </a:srgbClr>
              </a:solidFill>
              <a:latin typeface="Arial"/>
              <a:ea typeface="+mn-ea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  <p:sldLayoutId id="2147483719" r:id="rId2"/>
    <p:sldLayoutId id="2147483720" r:id="rId3"/>
    <p:sldLayoutId id="2147483721" r:id="rId4"/>
    <p:sldLayoutId id="2147483722" r:id="rId5"/>
    <p:sldLayoutId id="2147483723" r:id="rId6"/>
    <p:sldLayoutId id="2147483724" r:id="rId7"/>
    <p:sldLayoutId id="2147483725" r:id="rId8"/>
    <p:sldLayoutId id="2147483726" r:id="rId9"/>
    <p:sldLayoutId id="2147483727" r:id="rId10"/>
    <p:sldLayoutId id="2147483728" r:id="rId11"/>
    <p:sldLayoutId id="2147483729" r:id="rId12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rtl="0" eaLnBrk="1" latinLnBrk="1" hangingPunct="1">
        <a:defRPr>
          <a:solidFill>
            <a:schemeClr val="tx2"/>
          </a:solidFill>
        </a:defRPr>
      </a:lvl2pPr>
      <a:lvl3pPr rtl="0" eaLnBrk="1" latinLnBrk="1" hangingPunct="1">
        <a:defRPr>
          <a:solidFill>
            <a:schemeClr val="tx2"/>
          </a:solidFill>
        </a:defRPr>
      </a:lvl3pPr>
      <a:lvl4pPr rtl="0" eaLnBrk="1" latinLnBrk="1" hangingPunct="1">
        <a:defRPr>
          <a:solidFill>
            <a:schemeClr val="tx2"/>
          </a:solidFill>
        </a:defRPr>
      </a:lvl4pPr>
      <a:lvl5pPr rtl="0" eaLnBrk="1" latinLnBrk="1" hangingPunct="1">
        <a:defRPr>
          <a:solidFill>
            <a:schemeClr val="tx2"/>
          </a:solidFill>
        </a:defRPr>
      </a:lvl5pPr>
      <a:lvl6pPr rtl="0" eaLnBrk="1" latinLnBrk="1" hangingPunct="1">
        <a:defRPr>
          <a:solidFill>
            <a:schemeClr val="tx2"/>
          </a:solidFill>
        </a:defRPr>
      </a:lvl6pPr>
      <a:lvl7pPr rtl="0" eaLnBrk="1" latinLnBrk="1" hangingPunct="1">
        <a:defRPr>
          <a:solidFill>
            <a:schemeClr val="tx2"/>
          </a:solidFill>
        </a:defRPr>
      </a:lvl7pPr>
      <a:lvl8pPr rtl="0" eaLnBrk="1" latinLnBrk="1" hangingPunct="1">
        <a:defRPr>
          <a:solidFill>
            <a:schemeClr val="tx2"/>
          </a:solidFill>
        </a:defRPr>
      </a:lvl8pPr>
      <a:lvl9pPr rtl="0"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한컴오피스">
    <p:bg>
      <p:bgPr>
        <a:solidFill>
          <a:srgbClr val="FFFF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912672" y="411096"/>
            <a:ext cx="16448251" cy="171259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rmAutofit/>
          </a:bodyPr>
          <a:lstStyle/>
          <a:p>
            <a:pPr marL="0" lvl="0" indent="0" algn="ctr" defTabSz="1028836" rtl="0" eaLnBrk="1" latinLnBrk="1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4400" b="0" i="0" baseline="0">
                <a:solidFill>
                  <a:schemeClr val="tx2"/>
                </a:solidFill>
                <a:latin typeface="?? ??"/>
                <a:sym typeface="?? ??"/>
              </a:rPr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286751" y="5971079"/>
            <a:ext cx="8072553" cy="329189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normAutofit/>
          </a:bodyPr>
          <a:lstStyle/>
          <a:p>
            <a:pPr marL="341357" lvl="0" indent="-341357" algn="l" defTabSz="1028836" rtl="0" eaLnBrk="1" latinLnBrk="1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?? ??"/>
              <a:buChar char="•"/>
              <a:defRPr/>
            </a:pPr>
            <a:r>
              <a:rPr kumimoji="0" lang="ko-KR" altLang="en-US" sz="3200" b="0" i="0" baseline="0">
                <a:solidFill>
                  <a:schemeClr val="tx1"/>
                </a:solidFill>
                <a:latin typeface="?? ??"/>
                <a:sym typeface="?? ??"/>
              </a:rPr>
              <a:t>마스터 텍스트 스타일을 편집합니다</a:t>
            </a:r>
          </a:p>
          <a:p>
            <a:pPr marL="341357" lvl="0" indent="-341357" algn="l" defTabSz="1028836" rtl="0" eaLnBrk="1" latinLnBrk="1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?? ??"/>
              <a:buChar char="•"/>
              <a:defRPr/>
            </a:pPr>
            <a:r>
              <a:rPr kumimoji="0" lang="ko-KR" altLang="en-US" sz="3200" b="0" i="0" baseline="0">
                <a:solidFill>
                  <a:schemeClr val="tx1"/>
                </a:solidFill>
                <a:latin typeface="?? ??"/>
                <a:sym typeface="?? ??"/>
              </a:rPr>
              <a:t>둘째 수준</a:t>
            </a:r>
          </a:p>
          <a:p>
            <a:pPr marL="341357" lvl="0" indent="-341357" algn="l" defTabSz="1028836" rtl="0" eaLnBrk="1" latinLnBrk="1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?? ??"/>
              <a:buChar char="•"/>
              <a:defRPr/>
            </a:pPr>
            <a:r>
              <a:rPr kumimoji="0" lang="ko-KR" altLang="en-US" sz="3200" b="0" i="0" baseline="0">
                <a:solidFill>
                  <a:schemeClr val="tx1"/>
                </a:solidFill>
                <a:latin typeface="?? ??"/>
                <a:sym typeface="?? ??"/>
              </a:rPr>
              <a:t>셋째 수준</a:t>
            </a:r>
          </a:p>
          <a:p>
            <a:pPr marL="341357" lvl="0" indent="-341357" algn="l" defTabSz="1028836" rtl="0" eaLnBrk="1" latinLnBrk="1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?? ??"/>
              <a:buChar char="•"/>
              <a:defRPr/>
            </a:pPr>
            <a:r>
              <a:rPr kumimoji="0" lang="ko-KR" altLang="en-US" sz="3200" b="0" i="0" baseline="0">
                <a:solidFill>
                  <a:schemeClr val="tx1"/>
                </a:solidFill>
                <a:latin typeface="?? ??"/>
                <a:sym typeface="?? ??"/>
              </a:rPr>
              <a:t>넷째 수준</a:t>
            </a:r>
          </a:p>
          <a:p>
            <a:pPr marL="341357" lvl="0" indent="-341357" algn="l" defTabSz="1028836" rtl="0" eaLnBrk="1" latinLnBrk="1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?? ??"/>
              <a:buChar char="•"/>
              <a:defRPr/>
            </a:pPr>
            <a:r>
              <a:rPr kumimoji="0" lang="ko-KR" altLang="en-US" sz="3200" b="0" i="0" baseline="0">
                <a:solidFill>
                  <a:schemeClr val="tx1"/>
                </a:solidFill>
                <a:latin typeface="?? ??"/>
                <a:sym typeface="?? ??"/>
              </a:rPr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3963" y="6350415"/>
            <a:ext cx="2133178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en-US" altLang="en-US" sz="1200" b="0" i="0" baseline="0">
                <a:solidFill>
                  <a:srgbClr val="8C8C8C">
                    <a:alpha val="100000"/>
                  </a:srgbClr>
                </a:solidFill>
                <a:latin typeface="Calibri"/>
              </a:defRPr>
            </a:lvl1pPr>
          </a:lstStyle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D422D86A-5F52-4165-8473-F1B836277586}" type="datetime1">
              <a:rPr kumimoji="1" lang="en-US" altLang="en-US" sz="1200" b="0" i="0" baseline="0">
                <a:solidFill>
                  <a:srgbClr val="8C8C8C">
                    <a:alpha val="100000"/>
                  </a:srgbClr>
                </a:solidFill>
                <a:latin typeface="Calibri"/>
                <a:ea typeface="+mn-ea"/>
                <a:cs typeface="+mn-cs"/>
              </a:rPr>
              <a:pPr marL="0" lvl="0" indent="0" algn="l" defTabSz="393752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6/26/2024</a:t>
            </a:fld>
            <a:endParaRPr kumimoji="1" lang="en-US" altLang="en-US" sz="1200" b="0" i="0" baseline="0">
              <a:solidFill>
                <a:srgbClr val="8C8C8C">
                  <a:alpha val="100000"/>
                </a:srgbClr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0478" y="6350415"/>
            <a:ext cx="2893468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en-US" altLang="en-US" sz="1200" b="0" i="0" baseline="0">
                <a:solidFill>
                  <a:srgbClr val="8C8C8C">
                    <a:alpha val="100000"/>
                  </a:srgbClr>
                </a:solidFill>
                <a:latin typeface="Calibri"/>
              </a:defRPr>
            </a:lvl1pPr>
          </a:lstStyle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rgbClr val="8C8C8C">
                  <a:alpha val="100000"/>
                </a:srgbClr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0" lang="ko-KR" altLang="en-US" sz="3000" b="1" i="0" baseline="0">
                <a:solidFill>
                  <a:srgbClr val="FFFFFF">
                    <a:alpha val="100000"/>
                  </a:srgbClr>
                </a:solidFill>
                <a:latin typeface="Calibri"/>
              </a:defRPr>
            </a:lvl1pPr>
          </a:lstStyle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BD3B6C87-C4C0-41B4-B6D8-B3F63970BC21}" type="slidenum">
              <a:rPr kumimoji="0" lang="ko-KR" altLang="en-US" sz="3000" b="1" i="0" baseline="0">
                <a:solidFill>
                  <a:srgbClr val="FFFFFF">
                    <a:alpha val="100000"/>
                  </a:srgbClr>
                </a:solidFill>
                <a:latin typeface="Calibri"/>
                <a:ea typeface="+mn-ea"/>
                <a:cs typeface="+mn-cs"/>
              </a:rPr>
              <a:pPr marL="0" lvl="0" indent="0" algn="r" defTabSz="393752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‹#›</a:t>
            </a:fld>
            <a:endParaRPr kumimoji="0" lang="en-US" altLang="en-US" sz="3000" b="1" i="0">
              <a:solidFill>
                <a:srgbClr val="FFFFFF">
                  <a:alpha val="100000"/>
                </a:srgbClr>
              </a:solidFill>
              <a:latin typeface="Calibri"/>
              <a:ea typeface="+mn-ea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732" r:id="rId3"/>
    <p:sldLayoutId id="2147483733" r:id="rId4"/>
    <p:sldLayoutId id="2147483734" r:id="rId5"/>
    <p:sldLayoutId id="2147483735" r:id="rId6"/>
    <p:sldLayoutId id="2147483736" r:id="rId7"/>
    <p:sldLayoutId id="2147483737" r:id="rId8"/>
    <p:sldLayoutId id="2147483738" r:id="rId9"/>
    <p:sldLayoutId id="2147483739" r:id="rId10"/>
    <p:sldLayoutId id="2147483740" r:id="rId11"/>
    <p:sldLayoutId id="2147483741" r:id="rId12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rtl="0" eaLnBrk="1" latinLnBrk="1" hangingPunct="1">
        <a:defRPr>
          <a:solidFill>
            <a:schemeClr val="tx2"/>
          </a:solidFill>
        </a:defRPr>
      </a:lvl2pPr>
      <a:lvl3pPr rtl="0" eaLnBrk="1" latinLnBrk="1" hangingPunct="1">
        <a:defRPr>
          <a:solidFill>
            <a:schemeClr val="tx2"/>
          </a:solidFill>
        </a:defRPr>
      </a:lvl3pPr>
      <a:lvl4pPr rtl="0" eaLnBrk="1" latinLnBrk="1" hangingPunct="1">
        <a:defRPr>
          <a:solidFill>
            <a:schemeClr val="tx2"/>
          </a:solidFill>
        </a:defRPr>
      </a:lvl4pPr>
      <a:lvl5pPr rtl="0" eaLnBrk="1" latinLnBrk="1" hangingPunct="1">
        <a:defRPr>
          <a:solidFill>
            <a:schemeClr val="tx2"/>
          </a:solidFill>
        </a:defRPr>
      </a:lvl5pPr>
      <a:lvl6pPr rtl="0" eaLnBrk="1" latinLnBrk="1" hangingPunct="1">
        <a:defRPr>
          <a:solidFill>
            <a:schemeClr val="tx2"/>
          </a:solidFill>
        </a:defRPr>
      </a:lvl6pPr>
      <a:lvl7pPr rtl="0" eaLnBrk="1" latinLnBrk="1" hangingPunct="1">
        <a:defRPr>
          <a:solidFill>
            <a:schemeClr val="tx2"/>
          </a:solidFill>
        </a:defRPr>
      </a:lvl7pPr>
      <a:lvl8pPr rtl="0" eaLnBrk="1" latinLnBrk="1" hangingPunct="1">
        <a:defRPr>
          <a:solidFill>
            <a:schemeClr val="tx2"/>
          </a:solidFill>
        </a:defRPr>
      </a:lvl8pPr>
      <a:lvl9pPr rtl="0"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5.png"/><Relationship Id="rId7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8.png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5.png"/><Relationship Id="rId7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1.png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24.png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25.pn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26.png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30.png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5.png"/><Relationship Id="rId7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3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40.png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4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4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3.png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5.png"/><Relationship Id="rId7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5.png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00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4101" name="그림 4100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4102" name="Group 2"/>
          <p:cNvGrpSpPr/>
          <p:nvPr/>
        </p:nvGrpSpPr>
        <p:grpSpPr>
          <a:xfrm>
            <a:off x="620579" y="566659"/>
            <a:ext cx="17029200" cy="9143915"/>
            <a:chOff x="620579" y="566659"/>
            <a:chExt cx="17029200" cy="9143915"/>
          </a:xfrm>
        </p:grpSpPr>
        <p:pic>
          <p:nvPicPr>
            <p:cNvPr id="4103" name="그림 4102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6659"/>
              <a:ext cx="17029200" cy="9143915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4104" name="Group 3"/>
          <p:cNvGrpSpPr/>
          <p:nvPr/>
        </p:nvGrpSpPr>
        <p:grpSpPr>
          <a:xfrm>
            <a:off x="13584924" y="419022"/>
            <a:ext cx="2823640" cy="1503110"/>
            <a:chOff x="13584924" y="419022"/>
            <a:chExt cx="2823640" cy="1503110"/>
          </a:xfrm>
        </p:grpSpPr>
        <p:pic>
          <p:nvPicPr>
            <p:cNvPr id="4105" name="그림 4104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13584924" y="419022"/>
              <a:ext cx="2823640" cy="150311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4106" name="TextBox 4105"/>
          <p:cNvSpPr txBox="1"/>
          <p:nvPr/>
        </p:nvSpPr>
        <p:spPr>
          <a:xfrm>
            <a:off x="13537311" y="720604"/>
            <a:ext cx="2985567" cy="58477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200" b="1" i="0" dirty="0" smtClean="0">
                <a:solidFill>
                  <a:srgbClr val="FFFFFF">
                    <a:alpha val="100000"/>
                  </a:srgbClr>
                </a:solidFill>
                <a:latin typeface="D2Coding"/>
              </a:rPr>
              <a:t>중간보고</a:t>
            </a:r>
            <a:endParaRPr kumimoji="0" lang="ko-KR" altLang="en-US" sz="32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4107" name="TextBox 4106"/>
          <p:cNvSpPr txBox="1"/>
          <p:nvPr/>
        </p:nvSpPr>
        <p:spPr>
          <a:xfrm>
            <a:off x="1025312" y="8109058"/>
            <a:ext cx="15383253" cy="123010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500" b="1" i="0" baseline="0">
                <a:solidFill>
                  <a:srgbClr val="595959">
                    <a:alpha val="100000"/>
                  </a:srgbClr>
                </a:solidFill>
                <a:latin typeface="D2Coding"/>
              </a:rPr>
              <a:t>AI데이터플랫폼(WITH Python, JAVA, Spring)을 활용한 빅데이터 분석 전문가 과정(8회차)</a:t>
            </a:r>
          </a:p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500" b="1" i="0" baseline="0">
                <a:solidFill>
                  <a:srgbClr val="595959">
                    <a:alpha val="100000"/>
                  </a:srgbClr>
                </a:solidFill>
                <a:latin typeface="D2Coding"/>
              </a:rPr>
              <a:t>빅데이터분석 프로젝트</a:t>
            </a:r>
          </a:p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500" b="1" i="0" baseline="0">
                <a:solidFill>
                  <a:srgbClr val="595959">
                    <a:alpha val="100000"/>
                  </a:srgbClr>
                </a:solidFill>
                <a:latin typeface="D2Coding"/>
              </a:rPr>
              <a:t>먼지가되어팀</a:t>
            </a:r>
            <a:endParaRPr kumimoji="0" lang="ko-KR" altLang="en-US" sz="2500" b="1" i="0">
              <a:solidFill>
                <a:srgbClr val="595959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4108" name="TextBox 4107"/>
          <p:cNvSpPr txBox="1"/>
          <p:nvPr/>
        </p:nvSpPr>
        <p:spPr>
          <a:xfrm>
            <a:off x="903127" y="3996590"/>
            <a:ext cx="15856251" cy="237604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15000" b="1" i="0" baseline="0">
                <a:solidFill>
                  <a:srgbClr val="3A3C84">
                    <a:alpha val="100000"/>
                  </a:srgbClr>
                </a:solidFill>
                <a:latin typeface="D2Coding"/>
              </a:rPr>
              <a:t>미</a:t>
            </a:r>
            <a:r>
              <a:rPr kumimoji="0" lang="ko-KR" altLang="en-US" sz="9000" b="1" i="0" baseline="0">
                <a:solidFill>
                  <a:srgbClr val="7A7CC4">
                    <a:alpha val="100000"/>
                  </a:srgbClr>
                </a:solidFill>
                <a:latin typeface="D2Coding"/>
              </a:rPr>
              <a:t>세먼지</a:t>
            </a:r>
            <a:r>
              <a:rPr kumimoji="0" lang="ko-KR" altLang="en-US" sz="15000" b="1" i="0" baseline="0">
                <a:solidFill>
                  <a:srgbClr val="3A3C84">
                    <a:alpha val="100000"/>
                  </a:srgbClr>
                </a:solidFill>
                <a:latin typeface="D2Coding"/>
              </a:rPr>
              <a:t>안</a:t>
            </a:r>
            <a:r>
              <a:rPr kumimoji="0" lang="ko-KR" altLang="en-US" sz="9000" b="1" i="0" baseline="0">
                <a:solidFill>
                  <a:srgbClr val="7A7CC4">
                    <a:alpha val="100000"/>
                  </a:srgbClr>
                </a:solidFill>
                <a:latin typeface="D2Coding"/>
              </a:rPr>
              <a:t>심여</a:t>
            </a:r>
            <a:r>
              <a:rPr kumimoji="0" lang="ko-KR" altLang="en-US" sz="15000" b="1" i="0" baseline="0">
                <a:solidFill>
                  <a:srgbClr val="3A3C84">
                    <a:alpha val="100000"/>
                  </a:srgbClr>
                </a:solidFill>
                <a:latin typeface="D2Coding"/>
              </a:rPr>
              <a:t>행</a:t>
            </a:r>
            <a:endParaRPr kumimoji="0" lang="ko-KR" altLang="en-US" sz="15000" b="1" i="0">
              <a:solidFill>
                <a:srgbClr val="3A3C84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4109" name="TextBox 4108"/>
          <p:cNvSpPr txBox="1"/>
          <p:nvPr/>
        </p:nvSpPr>
        <p:spPr>
          <a:xfrm>
            <a:off x="834862" y="3082355"/>
            <a:ext cx="15857814" cy="70157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4000" b="1" i="0" baseline="0">
                <a:solidFill>
                  <a:srgbClr val="808080">
                    <a:alpha val="100000"/>
                  </a:srgbClr>
                </a:solidFill>
                <a:latin typeface="D2Coding"/>
              </a:rPr>
              <a:t>미세먼지야.. 이제 헤어지자</a:t>
            </a:r>
            <a:endParaRPr kumimoji="0" lang="ko-KR" altLang="en-US" sz="4000" b="1" i="0">
              <a:solidFill>
                <a:srgbClr val="808080">
                  <a:alpha val="100000"/>
                </a:srgbClr>
              </a:solidFill>
              <a:latin typeface="D2Coding"/>
            </a:endParaRPr>
          </a:p>
        </p:txBody>
      </p:sp>
      <p:pic>
        <p:nvPicPr>
          <p:cNvPr id="4110" name="그림 4109"/>
          <p:cNvPicPr>
            <a:picLocks noChangeAspect="1"/>
          </p:cNvPicPr>
          <p:nvPr/>
        </p:nvPicPr>
        <p:blipFill rotWithShape="1">
          <a:blip r:embed="rId5">
            <a:lum/>
          </a:blip>
          <a:stretch>
            <a:fillRect/>
          </a:stretch>
        </p:blipFill>
        <p:spPr>
          <a:xfrm>
            <a:off x="12334220" y="2636373"/>
            <a:ext cx="2218914" cy="151259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sp>
        <p:nvSpPr>
          <p:cNvPr id="14" name="TextBox 13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en-US" sz="3000" b="1">
                <a:solidFill>
                  <a:srgbClr val="FFFFFF">
                    <a:alpha val="100000"/>
                  </a:srgbClr>
                </a:solidFill>
                <a:latin typeface="Calibri"/>
              </a:rPr>
              <a:t>1</a:t>
            </a:r>
            <a:endParaRPr kumimoji="0" lang="en-US" altLang="en-US" sz="3000" b="1" i="0">
              <a:solidFill>
                <a:srgbClr val="FFFFFF">
                  <a:alpha val="100000"/>
                </a:srgbClr>
              </a:solidFill>
              <a:latin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16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13317" name="그림 13316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13318" name="Group 2"/>
          <p:cNvGrpSpPr/>
          <p:nvPr/>
        </p:nvGrpSpPr>
        <p:grpSpPr>
          <a:xfrm>
            <a:off x="622197" y="560296"/>
            <a:ext cx="17027582" cy="9148660"/>
            <a:chOff x="622197" y="560296"/>
            <a:chExt cx="17027582" cy="9148660"/>
          </a:xfrm>
        </p:grpSpPr>
        <p:pic>
          <p:nvPicPr>
            <p:cNvPr id="13319" name="그림 13318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2197" y="560296"/>
              <a:ext cx="17027582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13320" name="TextBox 13319"/>
          <p:cNvSpPr txBox="1"/>
          <p:nvPr/>
        </p:nvSpPr>
        <p:spPr>
          <a:xfrm>
            <a:off x="1139626" y="1634839"/>
            <a:ext cx="5407602" cy="59992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400" b="1" i="0" baseline="0">
                <a:solidFill>
                  <a:srgbClr val="1B1760">
                    <a:alpha val="100000"/>
                  </a:srgbClr>
                </a:solidFill>
                <a:latin typeface="D2Coding"/>
              </a:rPr>
              <a:t>유사 서비스 분석(4/6)</a:t>
            </a:r>
            <a:endParaRPr kumimoji="0" lang="ko-KR" altLang="en-US" sz="3400" b="1" i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13321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13322" name="그림 13321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13323" name="TextBox 13322"/>
          <p:cNvSpPr txBox="1"/>
          <p:nvPr/>
        </p:nvSpPr>
        <p:spPr>
          <a:xfrm>
            <a:off x="1520525" y="568222"/>
            <a:ext cx="3807759" cy="5428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000" b="1" i="0" baseline="0">
                <a:solidFill>
                  <a:srgbClr val="FFFFFF">
                    <a:alpha val="100000"/>
                  </a:srgbClr>
                </a:solidFill>
                <a:latin typeface="D2Coding"/>
              </a:rPr>
              <a:t>2. 배경 및 필요성</a:t>
            </a:r>
            <a:endParaRPr kumimoji="0" lang="ko-KR" altLang="en-US" sz="3000" b="1" i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3324" name="TextBox 13323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>
                <a:solidFill>
                  <a:srgbClr val="FFFFFF">
                    <a:alpha val="100000"/>
                  </a:srgbClr>
                </a:solidFill>
                <a:latin typeface="D2Coding"/>
              </a:rPr>
              <a:t>10</a:t>
            </a:r>
            <a:endParaRPr kumimoji="0" lang="en-US" altLang="en-US" sz="3000" b="1" i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3325" name="TextBox 13324"/>
          <p:cNvSpPr txBox="1"/>
          <p:nvPr/>
        </p:nvSpPr>
        <p:spPr>
          <a:xfrm>
            <a:off x="1139626" y="2396692"/>
            <a:ext cx="15154680" cy="59043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368348" lvl="0" indent="-368348" algn="l" defTabSz="393752" rtl="0" eaLnBrk="1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Arial"/>
              <a:buBlip>
                <a:blip r:embed="rId5"/>
              </a:buBlip>
              <a:defRPr/>
            </a:pPr>
            <a:r>
              <a:rPr kumimoji="1" lang="ko-KR" altLang="en-US" sz="3000" b="0" i="0" baseline="0">
                <a:solidFill>
                  <a:srgbClr val="000000">
                    <a:alpha val="100000"/>
                  </a:srgbClr>
                </a:solidFill>
                <a:latin typeface="D2Coding"/>
              </a:rPr>
              <a:t>에어맵코리아(KT)</a:t>
            </a:r>
            <a:endParaRPr kumimoji="1" lang="ko-KR" altLang="en-US" sz="3000" b="0" i="0">
              <a:solidFill>
                <a:srgbClr val="00000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3326" name="TextBox 13325"/>
          <p:cNvSpPr txBox="1"/>
          <p:nvPr/>
        </p:nvSpPr>
        <p:spPr>
          <a:xfrm>
            <a:off x="9775601" y="2091929"/>
            <a:ext cx="7617028" cy="123039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500" b="1" i="1" baseline="0">
                <a:solidFill>
                  <a:srgbClr val="404040"/>
                </a:solidFill>
                <a:latin typeface="D2Coding"/>
              </a:rPr>
              <a:t>에어맵코리아는 국가 측정소와 KT 측정소 미세먼지 데이터를 수집하여 </a:t>
            </a:r>
            <a:r>
              <a:rPr kumimoji="0" lang="ko-KR" altLang="en-US" sz="2500" b="1" i="1" baseline="0">
                <a:solidFill>
                  <a:srgbClr val="6182D6">
                    <a:alpha val="100000"/>
                  </a:srgbClr>
                </a:solidFill>
                <a:latin typeface="D2Coding"/>
              </a:rPr>
              <a:t>나의 현 위치와 가까운 미세먼지 실시간 데이터를 제공하는 앱 서비스!</a:t>
            </a:r>
            <a:endParaRPr kumimoji="0" lang="ko-KR" altLang="en-US" sz="2500" b="1" i="1">
              <a:solidFill>
                <a:srgbClr val="6182D6">
                  <a:alpha val="100000"/>
                </a:srgbClr>
              </a:solidFill>
              <a:latin typeface="D2Coding"/>
            </a:endParaRPr>
          </a:p>
        </p:txBody>
      </p:sp>
      <p:pic>
        <p:nvPicPr>
          <p:cNvPr id="13327" name="그림 13326"/>
          <p:cNvPicPr>
            <a:picLocks noChangeAspect="1"/>
          </p:cNvPicPr>
          <p:nvPr/>
        </p:nvPicPr>
        <p:blipFill rotWithShape="1">
          <a:blip r:embed="rId6">
            <a:lum/>
          </a:blip>
          <a:stretch>
            <a:fillRect/>
          </a:stretch>
        </p:blipFill>
        <p:spPr>
          <a:xfrm>
            <a:off x="1282463" y="3223629"/>
            <a:ext cx="8236043" cy="5952045"/>
          </a:xfrm>
          <a:prstGeom prst="rect">
            <a:avLst/>
          </a:prstGeom>
          <a:noFill/>
          <a:ln w="9544" cap="flat" cmpd="sng" algn="ctr">
            <a:solidFill>
              <a:srgbClr val="DCE6F2"/>
            </a:solidFill>
            <a:prstDash val="solid"/>
            <a:round/>
            <a:headEnd w="med" len="med"/>
            <a:tailEnd w="med" len="med"/>
          </a:ln>
        </p:spPr>
      </p:pic>
      <p:pic>
        <p:nvPicPr>
          <p:cNvPr id="13328" name="그림 13327"/>
          <p:cNvPicPr>
            <a:picLocks noChangeAspect="1"/>
          </p:cNvPicPr>
          <p:nvPr/>
        </p:nvPicPr>
        <p:blipFill rotWithShape="1">
          <a:blip r:embed="rId7">
            <a:lum/>
          </a:blip>
          <a:stretch>
            <a:fillRect/>
          </a:stretch>
        </p:blipFill>
        <p:spPr>
          <a:xfrm>
            <a:off x="8085223" y="4926677"/>
            <a:ext cx="5102893" cy="4441009"/>
          </a:xfrm>
          <a:prstGeom prst="rect">
            <a:avLst/>
          </a:prstGeom>
          <a:noFill/>
          <a:ln w="9544" cap="flat" cmpd="sng" algn="ctr">
            <a:solidFill>
              <a:srgbClr val="DCE6F2"/>
            </a:solidFill>
            <a:prstDash val="solid"/>
            <a:round/>
            <a:headEnd w="med" len="med"/>
            <a:tailEnd w="med" len="med"/>
          </a:ln>
        </p:spPr>
      </p:pic>
      <p:sp>
        <p:nvSpPr>
          <p:cNvPr id="13332" name="TextBox 13331"/>
          <p:cNvSpPr txBox="1"/>
          <p:nvPr/>
        </p:nvSpPr>
        <p:spPr>
          <a:xfrm>
            <a:off x="9794690" y="3568023"/>
            <a:ext cx="7456718" cy="84967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500" b="1" i="1" baseline="0">
                <a:solidFill>
                  <a:srgbClr val="404040"/>
                </a:solidFill>
                <a:latin typeface="D2Coding"/>
              </a:rPr>
              <a:t>현 위치 뿐만 아니라 </a:t>
            </a:r>
            <a:r>
              <a:rPr kumimoji="0" lang="ko-KR" altLang="en-US" sz="2500" b="1" i="1" baseline="0">
                <a:solidFill>
                  <a:srgbClr val="6182D6">
                    <a:alpha val="100000"/>
                  </a:srgbClr>
                </a:solidFill>
                <a:latin typeface="D2Coding"/>
              </a:rPr>
              <a:t>관심지역을 등록하면 </a:t>
            </a:r>
          </a:p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500" b="1" i="1" baseline="0">
                <a:solidFill>
                  <a:srgbClr val="6182D6">
                    <a:alpha val="100000"/>
                  </a:srgbClr>
                </a:solidFill>
                <a:latin typeface="D2Coding"/>
              </a:rPr>
              <a:t>관심지역의 정보도 제공</a:t>
            </a:r>
            <a:endParaRPr kumimoji="0" lang="ko-KR" altLang="en-US" sz="2500" b="1" i="1">
              <a:solidFill>
                <a:srgbClr val="6182D6">
                  <a:alpha val="100000"/>
                </a:srgbClr>
              </a:solidFill>
              <a:latin typeface="D2Coding"/>
            </a:endParaRPr>
          </a:p>
        </p:txBody>
      </p:sp>
      <p:pic>
        <p:nvPicPr>
          <p:cNvPr id="13333" name="그림 13332"/>
          <p:cNvPicPr>
            <a:picLocks noChangeAspect="1"/>
          </p:cNvPicPr>
          <p:nvPr/>
        </p:nvPicPr>
        <p:blipFill rotWithShape="1">
          <a:blip r:embed="rId8">
            <a:lum/>
          </a:blip>
          <a:stretch>
            <a:fillRect/>
          </a:stretch>
        </p:blipFill>
        <p:spPr>
          <a:xfrm>
            <a:off x="13377004" y="6552028"/>
            <a:ext cx="3855316" cy="2798243"/>
          </a:xfrm>
          <a:prstGeom prst="rect">
            <a:avLst/>
          </a:prstGeom>
          <a:noFill/>
          <a:ln w="9544" cap="flat" cmpd="sng" algn="ctr">
            <a:solidFill>
              <a:srgbClr val="DCE6F2"/>
            </a:solidFill>
            <a:prstDash val="solid"/>
            <a:round/>
            <a:headEnd w="med" len="med"/>
            <a:tailEnd w="med" len="med"/>
          </a:ln>
        </p:spPr>
      </p:pic>
      <p:sp>
        <p:nvSpPr>
          <p:cNvPr id="13334" name="TextBox 13333"/>
          <p:cNvSpPr txBox="1"/>
          <p:nvPr/>
        </p:nvSpPr>
        <p:spPr>
          <a:xfrm>
            <a:off x="13380185" y="5363170"/>
            <a:ext cx="4045766" cy="8452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500" b="1" i="1" baseline="0">
                <a:solidFill>
                  <a:srgbClr val="404040"/>
                </a:solidFill>
                <a:latin typeface="D2Coding"/>
              </a:rPr>
              <a:t>미세먼지 등급에 따른</a:t>
            </a:r>
            <a:endParaRPr kumimoji="0" lang="ko-KR" altLang="en-US" sz="2500" b="1" i="1" baseline="0">
              <a:solidFill>
                <a:srgbClr val="6182D6">
                  <a:alpha val="100000"/>
                </a:srgbClr>
              </a:solidFill>
              <a:latin typeface="D2Coding"/>
            </a:endParaRPr>
          </a:p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500" b="1" i="1" baseline="0">
                <a:solidFill>
                  <a:srgbClr val="6182D6">
                    <a:alpha val="100000"/>
                  </a:srgbClr>
                </a:solidFill>
                <a:latin typeface="D2Coding"/>
              </a:rPr>
              <a:t>행동요령도 제안</a:t>
            </a:r>
            <a:endParaRPr kumimoji="0" lang="ko-KR" altLang="en-US" sz="2500" b="1" i="1">
              <a:solidFill>
                <a:srgbClr val="6182D6">
                  <a:alpha val="100000"/>
                </a:srgbClr>
              </a:solidFill>
              <a:latin typeface="D2Coding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40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14341" name="그림 14340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14342" name="Group 2"/>
          <p:cNvGrpSpPr/>
          <p:nvPr/>
        </p:nvGrpSpPr>
        <p:grpSpPr>
          <a:xfrm>
            <a:off x="622197" y="560296"/>
            <a:ext cx="17027582" cy="9148660"/>
            <a:chOff x="622197" y="560296"/>
            <a:chExt cx="17027582" cy="9148660"/>
          </a:xfrm>
        </p:grpSpPr>
        <p:pic>
          <p:nvPicPr>
            <p:cNvPr id="14343" name="그림 14342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2197" y="560296"/>
              <a:ext cx="17027582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14344" name="TextBox 14343"/>
          <p:cNvSpPr txBox="1"/>
          <p:nvPr/>
        </p:nvSpPr>
        <p:spPr>
          <a:xfrm>
            <a:off x="1139626" y="1634839"/>
            <a:ext cx="5407602" cy="59992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400" b="1" i="0" baseline="0">
                <a:solidFill>
                  <a:srgbClr val="1B1760">
                    <a:alpha val="100000"/>
                  </a:srgbClr>
                </a:solidFill>
                <a:latin typeface="D2Coding"/>
              </a:rPr>
              <a:t>유사 서비스 분석(5/6)</a:t>
            </a:r>
            <a:endParaRPr kumimoji="0" lang="ko-KR" altLang="en-US" sz="3400" b="1" i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14345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14346" name="그림 14345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14347" name="TextBox 14346"/>
          <p:cNvSpPr txBox="1"/>
          <p:nvPr/>
        </p:nvSpPr>
        <p:spPr>
          <a:xfrm>
            <a:off x="1520525" y="568222"/>
            <a:ext cx="3807759" cy="5428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000" b="1" i="0" baseline="0">
                <a:solidFill>
                  <a:srgbClr val="FFFFFF">
                    <a:alpha val="100000"/>
                  </a:srgbClr>
                </a:solidFill>
                <a:latin typeface="D2Coding"/>
              </a:rPr>
              <a:t>2. 배경 및 필요성</a:t>
            </a:r>
            <a:endParaRPr kumimoji="0" lang="ko-KR" altLang="en-US" sz="3000" b="1" i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4348" name="TextBox 14347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>
                <a:solidFill>
                  <a:srgbClr val="FFFFFF">
                    <a:alpha val="100000"/>
                  </a:srgbClr>
                </a:solidFill>
                <a:latin typeface="D2Coding"/>
              </a:rPr>
              <a:t>11</a:t>
            </a:r>
            <a:endParaRPr kumimoji="0" lang="en-US" altLang="en-US" sz="3000" b="1" i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4349" name="TextBox 14348"/>
          <p:cNvSpPr txBox="1"/>
          <p:nvPr/>
        </p:nvSpPr>
        <p:spPr>
          <a:xfrm>
            <a:off x="1139626" y="2396692"/>
            <a:ext cx="15154680" cy="59043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368348" lvl="0" indent="-368348" algn="l" defTabSz="393752" rtl="0" eaLnBrk="1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Arial"/>
              <a:buBlip>
                <a:blip r:embed="rId5"/>
              </a:buBlip>
              <a:defRPr/>
            </a:pPr>
            <a:r>
              <a:rPr kumimoji="1" lang="ko-KR" altLang="en-US" sz="3000" b="0" i="0" baseline="0">
                <a:solidFill>
                  <a:srgbClr val="000000">
                    <a:alpha val="100000"/>
                  </a:srgbClr>
                </a:solidFill>
                <a:latin typeface="D2Coding"/>
              </a:rPr>
              <a:t>에어코리아(정부24)</a:t>
            </a:r>
            <a:endParaRPr kumimoji="1" lang="ko-KR" altLang="en-US" sz="3000" b="0" i="0">
              <a:solidFill>
                <a:srgbClr val="00000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4350" name="TextBox 14349"/>
          <p:cNvSpPr txBox="1"/>
          <p:nvPr/>
        </p:nvSpPr>
        <p:spPr>
          <a:xfrm>
            <a:off x="6775800" y="2320501"/>
            <a:ext cx="4036276" cy="199241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500" b="1" i="1" baseline="0">
                <a:solidFill>
                  <a:srgbClr val="6182D6">
                    <a:alpha val="100000"/>
                  </a:srgbClr>
                </a:solidFill>
                <a:latin typeface="D2Coding"/>
              </a:rPr>
              <a:t>앞선 기능들 모두 제공 중!</a:t>
            </a:r>
          </a:p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2500" b="1" i="1" baseline="0">
              <a:solidFill>
                <a:srgbClr val="6182D6">
                  <a:alpha val="100000"/>
                </a:srgbClr>
              </a:solidFill>
              <a:latin typeface="D2Coding"/>
            </a:endParaRPr>
          </a:p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500" b="1" i="1" baseline="0">
                <a:solidFill>
                  <a:srgbClr val="E46C0A">
                    <a:alpha val="100000"/>
                  </a:srgbClr>
                </a:solidFill>
                <a:latin typeface="D2Coding"/>
              </a:rPr>
              <a:t>오늘/내일/모레</a:t>
            </a:r>
            <a:r>
              <a:rPr kumimoji="0" lang="ko-KR" altLang="en-US" sz="2500" b="1" i="1" baseline="0">
                <a:solidFill>
                  <a:srgbClr val="404040"/>
                </a:solidFill>
                <a:latin typeface="D2Coding"/>
              </a:rPr>
              <a:t>까지 </a:t>
            </a:r>
            <a:r>
              <a:rPr kumimoji="0" lang="ko-KR" altLang="en-US" sz="2500" b="1" i="1" baseline="0">
                <a:solidFill>
                  <a:srgbClr val="E46C0A">
                    <a:alpha val="100000"/>
                  </a:srgbClr>
                </a:solidFill>
                <a:latin typeface="D2Coding"/>
              </a:rPr>
              <a:t>시간별 </a:t>
            </a:r>
            <a:br>
              <a:rPr kumimoji="0" lang="ko-KR" altLang="en-US" sz="2500" b="1" i="1" baseline="0">
                <a:solidFill>
                  <a:srgbClr val="E46C0A">
                    <a:alpha val="100000"/>
                  </a:srgbClr>
                </a:solidFill>
                <a:latin typeface="D2Coding"/>
              </a:rPr>
            </a:br>
            <a:r>
              <a:rPr kumimoji="0" lang="ko-KR" altLang="en-US" sz="2500" b="1" i="1" baseline="0">
                <a:solidFill>
                  <a:srgbClr val="404040"/>
                </a:solidFill>
                <a:latin typeface="D2Coding"/>
              </a:rPr>
              <a:t>미세먼지 </a:t>
            </a:r>
            <a:r>
              <a:rPr kumimoji="0" lang="ko-KR" altLang="en-US" sz="2500" b="1" i="1" baseline="0">
                <a:solidFill>
                  <a:srgbClr val="E46C0A">
                    <a:alpha val="100000"/>
                  </a:srgbClr>
                </a:solidFill>
                <a:latin typeface="D2Coding"/>
              </a:rPr>
              <a:t>예측 정보 </a:t>
            </a:r>
            <a:r>
              <a:rPr kumimoji="0" lang="ko-KR" altLang="en-US" sz="2500" b="1" i="1" baseline="0">
                <a:solidFill>
                  <a:srgbClr val="404040"/>
                </a:solidFill>
                <a:latin typeface="D2Coding"/>
              </a:rPr>
              <a:t>제공</a:t>
            </a:r>
          </a:p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2500" b="1" i="1">
              <a:solidFill>
                <a:srgbClr val="404040"/>
              </a:solidFill>
              <a:latin typeface="D2Coding"/>
            </a:endParaRPr>
          </a:p>
        </p:txBody>
      </p:sp>
      <p:pic>
        <p:nvPicPr>
          <p:cNvPr id="14351" name="그림 14350"/>
          <p:cNvPicPr>
            <a:picLocks noChangeAspect="1"/>
          </p:cNvPicPr>
          <p:nvPr/>
        </p:nvPicPr>
        <p:blipFill rotWithShape="1">
          <a:blip r:embed="rId6">
            <a:lum/>
          </a:blip>
          <a:stretch>
            <a:fillRect/>
          </a:stretch>
        </p:blipFill>
        <p:spPr>
          <a:xfrm>
            <a:off x="1292008" y="3158546"/>
            <a:ext cx="5375841" cy="6321836"/>
          </a:xfrm>
          <a:prstGeom prst="rect">
            <a:avLst/>
          </a:prstGeom>
          <a:noFill/>
          <a:ln w="9544" cap="flat" cmpd="sng" algn="ctr">
            <a:solidFill>
              <a:srgbClr val="DCE6F2"/>
            </a:solidFill>
            <a:prstDash val="solid"/>
            <a:round/>
            <a:headEnd w="med" len="med"/>
            <a:tailEnd w="med" len="med"/>
          </a:ln>
        </p:spPr>
      </p:pic>
      <p:pic>
        <p:nvPicPr>
          <p:cNvPr id="14352" name="그림 14351"/>
          <p:cNvPicPr>
            <a:picLocks noChangeAspect="1"/>
          </p:cNvPicPr>
          <p:nvPr/>
        </p:nvPicPr>
        <p:blipFill rotWithShape="1">
          <a:blip r:embed="rId7">
            <a:lum/>
          </a:blip>
          <a:stretch>
            <a:fillRect/>
          </a:stretch>
        </p:blipFill>
        <p:spPr>
          <a:xfrm>
            <a:off x="6042526" y="4734665"/>
            <a:ext cx="3642651" cy="474415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pic>
        <p:nvPicPr>
          <p:cNvPr id="14356" name="그림 14355"/>
          <p:cNvPicPr>
            <a:picLocks noChangeAspect="1"/>
          </p:cNvPicPr>
          <p:nvPr/>
        </p:nvPicPr>
        <p:blipFill rotWithShape="1">
          <a:blip r:embed="rId8">
            <a:lum/>
          </a:blip>
          <a:stretch>
            <a:fillRect/>
          </a:stretch>
        </p:blipFill>
        <p:spPr>
          <a:xfrm>
            <a:off x="11035850" y="1934802"/>
            <a:ext cx="6282206" cy="7434503"/>
          </a:xfrm>
          <a:prstGeom prst="rect">
            <a:avLst/>
          </a:prstGeom>
          <a:noFill/>
          <a:ln w="9544" cap="flat" cmpd="sng" algn="ctr">
            <a:solidFill>
              <a:srgbClr val="DCE6F2"/>
            </a:solidFill>
            <a:prstDash val="solid"/>
            <a:round/>
            <a:headEnd w="med" len="med"/>
            <a:tailEnd w="med" len="med"/>
          </a:ln>
        </p:spPr>
      </p:pic>
      <p:sp>
        <p:nvSpPr>
          <p:cNvPr id="14357" name="오른쪽 화살표 14356"/>
          <p:cNvSpPr/>
          <p:nvPr/>
        </p:nvSpPr>
        <p:spPr>
          <a:xfrm>
            <a:off x="10435923" y="3602965"/>
            <a:ext cx="528536" cy="228572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C000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en-US" altLang="en-US" sz="1200" b="0" i="0" baseline="0">
              <a:solidFill>
                <a:schemeClr val="tx1"/>
              </a:solidFill>
              <a:latin typeface="?? ??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4" name="Group 1"/>
          <p:cNvGrpSpPr/>
          <p:nvPr/>
        </p:nvGrpSpPr>
        <p:grpSpPr>
          <a:xfrm>
            <a:off x="-11051" y="5137779"/>
            <a:ext cx="18284592" cy="5169540"/>
            <a:chOff x="-11051" y="5137779"/>
            <a:chExt cx="18284592" cy="5169540"/>
          </a:xfrm>
        </p:grpSpPr>
        <p:pic>
          <p:nvPicPr>
            <p:cNvPr id="15365" name="그림 15364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1051" y="5137779"/>
              <a:ext cx="18284592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15366" name="Group 2"/>
          <p:cNvGrpSpPr/>
          <p:nvPr/>
        </p:nvGrpSpPr>
        <p:grpSpPr>
          <a:xfrm>
            <a:off x="612653" y="576148"/>
            <a:ext cx="17029200" cy="9148715"/>
            <a:chOff x="612653" y="576148"/>
            <a:chExt cx="17029200" cy="9148715"/>
          </a:xfrm>
        </p:grpSpPr>
        <p:pic>
          <p:nvPicPr>
            <p:cNvPr id="15367" name="그림 15366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12653" y="576148"/>
              <a:ext cx="17029200" cy="9148715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15368" name="TextBox 15367"/>
          <p:cNvSpPr txBox="1"/>
          <p:nvPr/>
        </p:nvSpPr>
        <p:spPr>
          <a:xfrm>
            <a:off x="1182494" y="1657054"/>
            <a:ext cx="5728217" cy="5968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400" b="1" i="0" baseline="0">
                <a:solidFill>
                  <a:srgbClr val="1B1760">
                    <a:alpha val="100000"/>
                  </a:srgbClr>
                </a:solidFill>
                <a:latin typeface="D2Coding"/>
              </a:rPr>
              <a:t>유사 서비스 분석(6/6)</a:t>
            </a:r>
            <a:endParaRPr kumimoji="0" lang="ko-KR" altLang="en-US" sz="3400" b="1" i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15369" name="Group 3"/>
          <p:cNvGrpSpPr/>
          <p:nvPr/>
        </p:nvGrpSpPr>
        <p:grpSpPr>
          <a:xfrm>
            <a:off x="911053" y="493650"/>
            <a:ext cx="4950511" cy="988807"/>
            <a:chOff x="911053" y="493650"/>
            <a:chExt cx="4950511" cy="988807"/>
          </a:xfrm>
        </p:grpSpPr>
        <p:pic>
          <p:nvPicPr>
            <p:cNvPr id="15370" name="그림 15369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3650"/>
              <a:ext cx="4950511" cy="988807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15371" name="TextBox 15370"/>
          <p:cNvSpPr txBox="1"/>
          <p:nvPr/>
        </p:nvSpPr>
        <p:spPr>
          <a:xfrm>
            <a:off x="1520525" y="568222"/>
            <a:ext cx="3807759" cy="57140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200" b="1" i="0" baseline="0">
                <a:solidFill>
                  <a:srgbClr val="FFFFFF">
                    <a:alpha val="100000"/>
                  </a:srgbClr>
                </a:solidFill>
                <a:latin typeface="D2Coding"/>
              </a:rPr>
              <a:t>2. 배경 및 필요성</a:t>
            </a:r>
            <a:endParaRPr kumimoji="0" lang="ko-KR" altLang="en-US" sz="3200" b="1" i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5372" name="TextBox 15371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D2Coding"/>
              </a:rPr>
              <a:t>12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5373" name="TextBox 15372"/>
          <p:cNvSpPr txBox="1"/>
          <p:nvPr/>
        </p:nvSpPr>
        <p:spPr>
          <a:xfrm>
            <a:off x="1182494" y="2379222"/>
            <a:ext cx="17364050" cy="55075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366761" lvl="0" indent="-366761" algn="l" defTabSz="393752" rtl="0" eaLnBrk="1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Arial"/>
              <a:buBlip>
                <a:blip r:embed="rId5"/>
              </a:buBlip>
              <a:defRPr/>
            </a:pPr>
            <a:r>
              <a:rPr kumimoji="1" lang="ko-KR" altLang="en-US" sz="2800" b="0" i="0" baseline="0">
                <a:solidFill>
                  <a:srgbClr val="000000">
                    <a:alpha val="100000"/>
                  </a:srgbClr>
                </a:solidFill>
                <a:latin typeface="D2Coding"/>
              </a:rPr>
              <a:t>유사 서비스 비교표</a:t>
            </a:r>
            <a:endParaRPr kumimoji="1" lang="ko-KR" altLang="en-US" sz="2800" b="0" i="0">
              <a:solidFill>
                <a:srgbClr val="000000">
                  <a:alpha val="100000"/>
                </a:srgbClr>
              </a:solidFill>
              <a:latin typeface="D2Coding"/>
            </a:endParaRPr>
          </a:p>
        </p:txBody>
      </p:sp>
      <p:graphicFrame>
        <p:nvGraphicFramePr>
          <p:cNvPr id="15374" name="표 15373"/>
          <p:cNvGraphicFramePr/>
          <p:nvPr/>
        </p:nvGraphicFramePr>
        <p:xfrm>
          <a:off x="1368199" y="3158546"/>
          <a:ext cx="15699573" cy="6185305"/>
        </p:xfrm>
        <a:graphic>
          <a:graphicData uri="http://schemas.openxmlformats.org/drawingml/2006/table">
            <a:tbl>
              <a:tblPr firstRow="1" bandRow="1"/>
              <a:tblGrid>
                <a:gridCol w="18284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15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935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697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6973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6816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46973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31260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44120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36658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1368199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482486">
                <a:tc rowSpan="3"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2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서비스명</a:t>
                      </a:r>
                      <a:endParaRPr kumimoji="0" lang="ko-KR" altLang="en-US" sz="2200" b="1" i="0">
                        <a:solidFill>
                          <a:srgbClr val="FFFFFF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2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서비스</a:t>
                      </a:r>
                      <a:br>
                        <a:rPr kumimoji="0" lang="ko-KR" altLang="en-US" sz="22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</a:br>
                      <a:r>
                        <a:rPr kumimoji="0" lang="ko-KR" altLang="en-US" sz="22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제공자</a:t>
                      </a:r>
                      <a:endParaRPr kumimoji="0" lang="ko-KR" altLang="en-US" sz="2200" b="1" i="0">
                        <a:solidFill>
                          <a:srgbClr val="FFFFFF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2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미세먼지</a:t>
                      </a:r>
                      <a:br>
                        <a:rPr kumimoji="0" lang="ko-KR" altLang="en-US" sz="22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</a:br>
                      <a:r>
                        <a:rPr kumimoji="0" lang="ko-KR" altLang="en-US" sz="22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기준</a:t>
                      </a:r>
                      <a:endParaRPr kumimoji="0" lang="ko-KR" altLang="en-US" sz="2200" b="1" i="0">
                        <a:solidFill>
                          <a:srgbClr val="FFFFFF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2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기능</a:t>
                      </a:r>
                      <a:endParaRPr kumimoji="0" lang="ko-KR" altLang="en-US" sz="2200" b="1" i="0">
                        <a:solidFill>
                          <a:srgbClr val="FFFFFF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O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>
                      <a:noFill/>
                    </a:lnL>
                    <a:lnR>
                      <a:noFill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O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>
                      <a:noFill/>
                    </a:lnL>
                    <a:lnR>
                      <a:noFill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O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>
                      <a:noFill/>
                    </a:lnL>
                    <a:lnR>
                      <a:noFill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O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>
                      <a:noFill/>
                    </a:lnL>
                    <a:lnR>
                      <a:noFill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O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>
                      <a:noFill/>
                    </a:lnL>
                    <a:lnR>
                      <a:noFill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O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>
                      <a:noFill/>
                    </a:lnL>
                    <a:lnR>
                      <a:noFill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7114">
                <a:tc vMerge="1"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O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O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O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실시간 정보 제공</a:t>
                      </a:r>
                      <a:endParaRPr kumimoji="0" lang="ko-KR" altLang="en-US" sz="2200" b="1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CE6F2">
                        <a:alpha val="10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O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>
                      <a:noFill/>
                    </a:lnL>
                    <a:lnR>
                      <a:noFill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O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>
                      <a:noFill/>
                    </a:lnL>
                    <a:lnR>
                      <a:noFill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O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>
                      <a:noFill/>
                    </a:lnL>
                    <a:lnR>
                      <a:noFill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예측 정보 제공</a:t>
                      </a:r>
                      <a:endParaRPr kumimoji="0" lang="ko-KR" altLang="en-US" sz="2200" b="1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CE6F2">
                        <a:alpha val="10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O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>
                      <a:noFill/>
                    </a:lnL>
                    <a:lnR>
                      <a:noFill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행동강령</a:t>
                      </a:r>
                      <a:br>
                        <a:rPr kumimoji="0" lang="ko-KR" altLang="en-US" sz="2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</a:br>
                      <a:r>
                        <a:rPr kumimoji="0" lang="ko-KR" altLang="en-US" sz="2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제안</a:t>
                      </a:r>
                      <a:endParaRPr kumimoji="0" lang="ko-KR" altLang="en-US" sz="2200" b="1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CE6F2">
                        <a:alpha val="100000"/>
                      </a:srgb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안심지역</a:t>
                      </a:r>
                      <a:br>
                        <a:rPr kumimoji="0" lang="ko-KR" altLang="en-US" sz="2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</a:br>
                      <a:r>
                        <a:rPr kumimoji="0" lang="ko-KR" altLang="en-US" sz="2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추천</a:t>
                      </a:r>
                      <a:endParaRPr kumimoji="0" lang="ko-KR" altLang="en-US" sz="2200" b="1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CE6F2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17422">
                <a:tc vMerge="1"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O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O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O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지도(시각화)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CE6F2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검색(지역)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CE6F2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검색(시간)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CE6F2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현위치인식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CE6F2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과거데이터 분석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CE6F2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실시간데이터</a:t>
                      </a:r>
                      <a:b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</a:b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분석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CE6F2">
                        <a:alpha val="100000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O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O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23755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미세미세</a:t>
                      </a:r>
                      <a:endParaRPr kumimoji="1" lang="ko-KR" altLang="en-US" sz="20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None/>
                        <a:defRPr/>
                      </a:pPr>
                      <a:r>
                        <a:rPr kumimoji="1" lang="ko-KR" altLang="en-US" sz="2000" spc="0">
                          <a:solidFill>
                            <a:srgbClr val="000000"/>
                          </a:solidFill>
                          <a:effectLst/>
                          <a:latin typeface="D2Coding"/>
                        </a:rPr>
                        <a:t>라이프오버플로우</a:t>
                      </a: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WHO 8단계</a:t>
                      </a:r>
                      <a:endParaRPr kumimoji="1" lang="ko-KR" altLang="en-US" sz="20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O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O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DEADB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DEADB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DEADB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DEADB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23755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대기환경정보</a:t>
                      </a:r>
                      <a:endParaRPr kumimoji="1" lang="ko-KR" altLang="en-US" sz="20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네이버</a:t>
                      </a:r>
                      <a:endParaRPr kumimoji="1" lang="ko-KR" altLang="en-US" sz="20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한국 환경부</a:t>
                      </a:r>
                      <a:endParaRPr kumimoji="1" lang="ko-KR" altLang="en-US" sz="20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O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O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DEADB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DEADB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DEADB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DEADB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33263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에어맵코리아</a:t>
                      </a:r>
                      <a:endParaRPr kumimoji="1" lang="ko-KR" altLang="en-US" sz="20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KT</a:t>
                      </a:r>
                      <a:endParaRPr kumimoji="1" lang="ko-KR" altLang="en-US" sz="20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WHO,</a:t>
                      </a:r>
                    </a:p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한국 환경부</a:t>
                      </a:r>
                      <a:endParaRPr kumimoji="1" lang="ko-KR" altLang="en-US" sz="20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O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O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DEADB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O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DEADB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DEADB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O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DEADB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23755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에어코리아</a:t>
                      </a:r>
                      <a:endParaRPr kumimoji="1" lang="ko-KR" altLang="en-US" sz="20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FF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환경부</a:t>
                      </a:r>
                      <a:endParaRPr kumimoji="1" lang="ko-KR" altLang="en-US" sz="20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FF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한국 환경부</a:t>
                      </a:r>
                      <a:endParaRPr kumimoji="1" lang="ko-KR" altLang="en-US" sz="20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FF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O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FF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O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FF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FF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DEADB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FF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O</a:t>
                      </a:r>
                    </a:p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(3일까지만)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FF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DEADB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FF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DEADB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O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FF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FF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DEADB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23755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미안행</a:t>
                      </a:r>
                      <a:endParaRPr kumimoji="1" lang="ko-KR" altLang="en-US" sz="20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FF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FF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FF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0">
                        <a:buClr>
                          <a:srgbClr val="000000"/>
                        </a:buClr>
                        <a:buNone/>
                        <a:defRPr/>
                      </a:pPr>
                      <a:r>
                        <a:rPr kumimoji="1" lang="ko-KR" altLang="en-US" sz="2000" b="0" i="0" u="none" strike="noStrike" kern="1200" cap="none" normalizeH="0">
                          <a:ln/>
                          <a:solidFill>
                            <a:srgbClr val="000000"/>
                          </a:solidFill>
                          <a:latin typeface="D2Coding"/>
                          <a:ea typeface="+mn-ea"/>
                          <a:cs typeface="+mn-cs"/>
                        </a:rPr>
                        <a:t>먼지가</a:t>
                      </a:r>
                    </a:p>
                    <a:p>
                      <a:pPr lvl="0" algn="ctr" latinLnBrk="0">
                        <a:buClr>
                          <a:srgbClr val="000000"/>
                        </a:buClr>
                        <a:buNone/>
                        <a:defRPr/>
                      </a:pPr>
                      <a:r>
                        <a:rPr kumimoji="1" lang="ko-KR" altLang="en-US" sz="2000" b="0" i="0" u="none" strike="noStrike" kern="1200" cap="none" normalizeH="0">
                          <a:ln/>
                          <a:solidFill>
                            <a:srgbClr val="000000"/>
                          </a:solidFill>
                          <a:latin typeface="D2Coding"/>
                          <a:ea typeface="+mn-ea"/>
                          <a:cs typeface="+mn-cs"/>
                        </a:rPr>
                        <a:t>되어</a:t>
                      </a:r>
                    </a:p>
                  </a:txBody>
                  <a:tcPr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FF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FF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한국 환경부</a:t>
                      </a:r>
                      <a:endParaRPr kumimoji="1" lang="ko-KR" altLang="en-US" sz="20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FF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FF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O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FF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FF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O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FF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FF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O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FF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FF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DEADB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FF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FF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O</a:t>
                      </a:r>
                    </a:p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(365일)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FF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FF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DEADB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O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FF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FF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DEADB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FF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FF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O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FF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FF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FF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DEADB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644" name="Group 1"/>
          <p:cNvGrpSpPr/>
          <p:nvPr/>
        </p:nvGrpSpPr>
        <p:grpSpPr>
          <a:xfrm>
            <a:off x="-12614" y="563477"/>
            <a:ext cx="18286156" cy="9743842"/>
            <a:chOff x="-12615" y="563478"/>
            <a:chExt cx="18286156" cy="9743842"/>
          </a:xfrm>
        </p:grpSpPr>
        <p:grpSp>
          <p:nvGrpSpPr>
            <p:cNvPr id="16645" name="Group 1"/>
            <p:cNvGrpSpPr/>
            <p:nvPr/>
          </p:nvGrpSpPr>
          <p:grpSpPr>
            <a:xfrm>
              <a:off x="-12615" y="5137779"/>
              <a:ext cx="18286156" cy="5169540"/>
              <a:chOff x="-12614" y="5137779"/>
              <a:chExt cx="18286156" cy="5169540"/>
            </a:xfrm>
          </p:grpSpPr>
          <p:pic>
            <p:nvPicPr>
              <p:cNvPr id="16902" name="그림 16901"/>
              <p:cNvPicPr>
                <a:picLocks noChangeAspect="1"/>
              </p:cNvPicPr>
              <p:nvPr/>
            </p:nvPicPr>
            <p:blipFill rotWithShape="1">
              <a:blip r:embed="rId2">
                <a:lum/>
              </a:blip>
              <a:stretch>
                <a:fillRect/>
              </a:stretch>
            </p:blipFill>
            <p:spPr>
              <a:xfrm>
                <a:off x="-12614" y="5137779"/>
                <a:ext cx="18286156" cy="5169540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w="med" len="med"/>
                <a:tailEnd w="med" len="med"/>
              </a:ln>
            </p:spPr>
          </p:pic>
        </p:grpSp>
        <p:grpSp>
          <p:nvGrpSpPr>
            <p:cNvPr id="16647" name="Group 1"/>
            <p:cNvGrpSpPr/>
            <p:nvPr/>
          </p:nvGrpSpPr>
          <p:grpSpPr>
            <a:xfrm>
              <a:off x="620579" y="563478"/>
              <a:ext cx="17029200" cy="9148660"/>
              <a:chOff x="620579" y="563477"/>
              <a:chExt cx="17029200" cy="9148660"/>
            </a:xfrm>
          </p:grpSpPr>
          <p:pic>
            <p:nvPicPr>
              <p:cNvPr id="16904" name="그림 16903"/>
              <p:cNvPicPr>
                <a:picLocks noChangeAspect="1"/>
              </p:cNvPicPr>
              <p:nvPr/>
            </p:nvPicPr>
            <p:blipFill rotWithShape="1">
              <a:blip r:embed="rId3">
                <a:lum/>
              </a:blip>
              <a:stretch>
                <a:fillRect/>
              </a:stretch>
            </p:blipFill>
            <p:spPr>
              <a:xfrm>
                <a:off x="620579" y="563477"/>
                <a:ext cx="17029200" cy="9148660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w="med" len="med"/>
                <a:tailEnd w="med" len="med"/>
              </a:ln>
            </p:spPr>
          </p:pic>
        </p:grpSp>
      </p:grpSp>
      <p:sp>
        <p:nvSpPr>
          <p:cNvPr id="16905" name="TextBox 16904"/>
          <p:cNvSpPr txBox="1"/>
          <p:nvPr/>
        </p:nvSpPr>
        <p:spPr>
          <a:xfrm>
            <a:off x="923780" y="1787221"/>
            <a:ext cx="13327773" cy="59992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400" b="1" i="0" baseline="0">
                <a:solidFill>
                  <a:srgbClr val="1B1760">
                    <a:alpha val="100000"/>
                  </a:srgbClr>
                </a:solidFill>
                <a:latin typeface="Arial"/>
              </a:rPr>
              <a:t>‘</a:t>
            </a:r>
            <a:r>
              <a:rPr kumimoji="0" lang="ko-KR" altLang="en-US" sz="3400" b="1" i="0" baseline="0">
                <a:solidFill>
                  <a:srgbClr val="1B1760">
                    <a:alpha val="100000"/>
                  </a:srgbClr>
                </a:solidFill>
                <a:latin typeface="D2Coding"/>
              </a:rPr>
              <a:t>미세먼지안심여행(미안행)</a:t>
            </a:r>
            <a:r>
              <a:rPr kumimoji="0" lang="ko-KR" altLang="en-US" sz="3400" b="1" i="0" baseline="0">
                <a:solidFill>
                  <a:srgbClr val="1B1760">
                    <a:alpha val="100000"/>
                  </a:srgbClr>
                </a:solidFill>
                <a:latin typeface="Arial"/>
              </a:rPr>
              <a:t>’</a:t>
            </a:r>
            <a:r>
              <a:rPr kumimoji="0" lang="ko-KR" altLang="en-US" sz="3400" b="1" i="0" baseline="0">
                <a:solidFill>
                  <a:srgbClr val="1B1760">
                    <a:alpha val="100000"/>
                  </a:srgbClr>
                </a:solidFill>
                <a:latin typeface="D2Coding"/>
              </a:rPr>
              <a:t>의 주요 목적 및 기능</a:t>
            </a:r>
            <a:endParaRPr kumimoji="0" lang="ko-KR" altLang="en-US" sz="3400" b="1" i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16650" name="Group 2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16907" name="그림 1690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16908" name="TextBox 16907"/>
          <p:cNvSpPr txBox="1"/>
          <p:nvPr/>
        </p:nvSpPr>
        <p:spPr>
          <a:xfrm>
            <a:off x="987244" y="517428"/>
            <a:ext cx="4721939" cy="54600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000" b="1" i="0" baseline="0">
                <a:solidFill>
                  <a:srgbClr val="FFFFFF">
                    <a:alpha val="100000"/>
                  </a:srgbClr>
                </a:solidFill>
                <a:latin typeface="D2Coding"/>
              </a:rPr>
              <a:t>3. 서비스 기획 및 설계</a:t>
            </a:r>
            <a:endParaRPr kumimoji="0" lang="ko-KR" altLang="en-US" sz="3000" b="1" i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6909" name="TextBox 1690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D2Coding"/>
              </a:rPr>
              <a:t>13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6910" name="TextBox 16909"/>
          <p:cNvSpPr txBox="1"/>
          <p:nvPr/>
        </p:nvSpPr>
        <p:spPr>
          <a:xfrm>
            <a:off x="1282462" y="4141046"/>
            <a:ext cx="7626545" cy="693588"/>
          </a:xfrm>
          <a:prstGeom prst="rect">
            <a:avLst/>
          </a:prstGeom>
          <a:solidFill>
            <a:srgbClr val="6182D6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500" b="1" i="0" baseline="0">
                <a:solidFill>
                  <a:srgbClr val="FFFFFF">
                    <a:alpha val="100000"/>
                  </a:srgbClr>
                </a:solidFill>
                <a:latin typeface="D2Coding"/>
              </a:rPr>
              <a:t>핵심 기능</a:t>
            </a:r>
            <a:endParaRPr kumimoji="0" lang="ko-KR" altLang="en-US" sz="3500" b="1" i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6911" name="TextBox 16910"/>
          <p:cNvSpPr txBox="1"/>
          <p:nvPr/>
        </p:nvSpPr>
        <p:spPr>
          <a:xfrm>
            <a:off x="9158284" y="4141046"/>
            <a:ext cx="7643276" cy="693588"/>
          </a:xfrm>
          <a:prstGeom prst="rect">
            <a:avLst/>
          </a:prstGeom>
          <a:solidFill>
            <a:srgbClr val="D9D9D9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500" b="1" i="0" baseline="0">
                <a:solidFill>
                  <a:srgbClr val="000000">
                    <a:alpha val="100000"/>
                  </a:srgbClr>
                </a:solidFill>
                <a:latin typeface="D2Coding"/>
              </a:rPr>
              <a:t>서브 기능</a:t>
            </a:r>
            <a:endParaRPr kumimoji="0" lang="ko-KR" altLang="en-US" sz="3500" b="1" i="0">
              <a:solidFill>
                <a:srgbClr val="00000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6912" name="타원 16911"/>
          <p:cNvSpPr/>
          <p:nvPr/>
        </p:nvSpPr>
        <p:spPr>
          <a:xfrm>
            <a:off x="1276100" y="4967982"/>
            <a:ext cx="533336" cy="531717"/>
          </a:xfrm>
          <a:prstGeom prst="ellipse">
            <a:avLst/>
          </a:prstGeom>
          <a:solidFill>
            <a:srgbClr val="3A3C84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500" b="1" i="0" baseline="0">
                <a:solidFill>
                  <a:srgbClr val="FFFFFF">
                    <a:alpha val="100000"/>
                  </a:srgbClr>
                </a:solidFill>
                <a:latin typeface="D2Coding"/>
              </a:rPr>
              <a:t>1</a:t>
            </a:r>
            <a:endParaRPr kumimoji="0" lang="ko-KR" altLang="en-US" sz="2500" b="1" i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6916" name="TextBox 16915"/>
          <p:cNvSpPr txBox="1"/>
          <p:nvPr/>
        </p:nvSpPr>
        <p:spPr>
          <a:xfrm>
            <a:off x="1944347" y="4937785"/>
            <a:ext cx="6736115" cy="58477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200" b="1" i="0" baseline="0" dirty="0">
                <a:solidFill>
                  <a:srgbClr val="000000">
                    <a:alpha val="100000"/>
                  </a:srgbClr>
                </a:solidFill>
                <a:latin typeface="D2Coding"/>
              </a:rPr>
              <a:t>실시간 미세먼지 시각화 정보 제공</a:t>
            </a:r>
            <a:endParaRPr kumimoji="0" lang="ko-KR" altLang="en-US" sz="3200" b="1" i="0" dirty="0">
              <a:solidFill>
                <a:srgbClr val="00000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6917" name="TextBox 16916"/>
          <p:cNvSpPr txBox="1"/>
          <p:nvPr/>
        </p:nvSpPr>
        <p:spPr>
          <a:xfrm>
            <a:off x="1530043" y="5646235"/>
            <a:ext cx="7301210" cy="83715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368348" lvl="0" indent="-368348" algn="l" defTabSz="393752" rtl="0" eaLnBrk="1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Arial"/>
              <a:buBlip>
                <a:blip r:embed="rId5"/>
              </a:buBlip>
              <a:defRPr/>
            </a:pPr>
            <a:r>
              <a:rPr kumimoji="1" lang="ko-KR" altLang="en-US" sz="2200" b="0" i="0" baseline="0" dirty="0" smtClean="0">
                <a:solidFill>
                  <a:srgbClr val="404040">
                    <a:alpha val="100000"/>
                  </a:srgbClr>
                </a:solidFill>
                <a:latin typeface="D2Coding"/>
              </a:rPr>
              <a:t>유명 여행지의 실시간 </a:t>
            </a:r>
            <a:r>
              <a:rPr kumimoji="1" lang="ko-KR" altLang="en-US" sz="2200" b="0" i="0" baseline="0" dirty="0">
                <a:solidFill>
                  <a:srgbClr val="404040">
                    <a:alpha val="100000"/>
                  </a:srgbClr>
                </a:solidFill>
                <a:latin typeface="D2Coding"/>
              </a:rPr>
              <a:t>미세먼지 정보를 지역별로</a:t>
            </a:r>
            <a:br>
              <a:rPr kumimoji="1" lang="ko-KR" altLang="en-US" sz="2200" b="0" i="0" baseline="0" dirty="0">
                <a:solidFill>
                  <a:srgbClr val="404040">
                    <a:alpha val="100000"/>
                  </a:srgbClr>
                </a:solidFill>
                <a:latin typeface="D2Coding"/>
              </a:rPr>
            </a:br>
            <a:r>
              <a:rPr kumimoji="1" lang="ko-KR" altLang="en-US" sz="2200" b="0" i="0" baseline="0" dirty="0">
                <a:solidFill>
                  <a:srgbClr val="404040">
                    <a:alpha val="100000"/>
                  </a:srgbClr>
                </a:solidFill>
                <a:latin typeface="D2Coding"/>
              </a:rPr>
              <a:t>시각화하여 제공</a:t>
            </a:r>
            <a:endParaRPr kumimoji="1" lang="ko-KR" altLang="en-US" sz="2200" b="0" i="0" dirty="0">
              <a:solidFill>
                <a:srgbClr val="40404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6918" name="타원 16917"/>
          <p:cNvSpPr/>
          <p:nvPr/>
        </p:nvSpPr>
        <p:spPr>
          <a:xfrm>
            <a:off x="9467712" y="5013976"/>
            <a:ext cx="533280" cy="533336"/>
          </a:xfrm>
          <a:prstGeom prst="ellipse">
            <a:avLst/>
          </a:prstGeom>
          <a:solidFill>
            <a:srgbClr val="3A3C84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500" b="1" i="0" baseline="0">
                <a:solidFill>
                  <a:srgbClr val="FFFFFF">
                    <a:alpha val="100000"/>
                  </a:srgbClr>
                </a:solidFill>
                <a:latin typeface="D2Coding"/>
              </a:rPr>
              <a:t>4</a:t>
            </a:r>
            <a:endParaRPr kumimoji="0" lang="ko-KR" altLang="en-US" sz="2500" b="1" i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6919" name="TextBox 16918"/>
          <p:cNvSpPr txBox="1"/>
          <p:nvPr/>
        </p:nvSpPr>
        <p:spPr>
          <a:xfrm>
            <a:off x="10101018" y="4963182"/>
            <a:ext cx="5634555" cy="58413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200" b="1" i="0" baseline="0">
                <a:solidFill>
                  <a:srgbClr val="000000">
                    <a:alpha val="100000"/>
                  </a:srgbClr>
                </a:solidFill>
                <a:latin typeface="D2Coding"/>
              </a:rPr>
              <a:t>CCTV 실시간 영상정보 제공</a:t>
            </a:r>
            <a:endParaRPr kumimoji="0" lang="ko-KR" altLang="en-US" sz="3200" b="1" i="0">
              <a:solidFill>
                <a:srgbClr val="00000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6920" name="TextBox 16919"/>
          <p:cNvSpPr txBox="1"/>
          <p:nvPr/>
        </p:nvSpPr>
        <p:spPr>
          <a:xfrm>
            <a:off x="9740716" y="5658389"/>
            <a:ext cx="6325018" cy="82375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368348" lvl="0" indent="-368348" algn="l" defTabSz="393752" rtl="0" eaLnBrk="1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Arial"/>
              <a:buBlip>
                <a:blip r:embed="rId5"/>
              </a:buBlip>
              <a:defRPr/>
            </a:pPr>
            <a:r>
              <a:rPr kumimoji="1" lang="ko-KR" altLang="en-US" sz="2200" b="0" i="0" baseline="0">
                <a:solidFill>
                  <a:srgbClr val="404040">
                    <a:alpha val="100000"/>
                  </a:srgbClr>
                </a:solidFill>
                <a:latin typeface="D2Coding"/>
              </a:rPr>
              <a:t>하늘의 미세먼지를 파악하고, 교통상황 등을 알 수 있는 CCTV 실시간 영상정보 제공</a:t>
            </a:r>
            <a:endParaRPr kumimoji="1" lang="ko-KR" altLang="en-US" sz="2200" b="0" i="0">
              <a:solidFill>
                <a:srgbClr val="40404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6921" name="TextBox 16920"/>
          <p:cNvSpPr txBox="1"/>
          <p:nvPr/>
        </p:nvSpPr>
        <p:spPr>
          <a:xfrm>
            <a:off x="1580346" y="7224628"/>
            <a:ext cx="7328662" cy="83715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368348" lvl="0" indent="-368348" algn="l" defTabSz="393752" rtl="0" eaLnBrk="1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Arial"/>
              <a:buBlip>
                <a:blip r:embed="rId5"/>
              </a:buBlip>
              <a:defRPr/>
            </a:pPr>
            <a:r>
              <a:rPr kumimoji="1" lang="ko-KR" altLang="en-US" sz="2200" b="0" i="0" baseline="0" dirty="0" err="1">
                <a:solidFill>
                  <a:srgbClr val="404040">
                    <a:alpha val="100000"/>
                  </a:srgbClr>
                </a:solidFill>
                <a:latin typeface="D2Coding"/>
              </a:rPr>
              <a:t>과거데이터</a:t>
            </a:r>
            <a:r>
              <a:rPr kumimoji="1" lang="ko-KR" altLang="en-US" sz="2200" b="0" i="0" baseline="0" dirty="0">
                <a:solidFill>
                  <a:srgbClr val="404040">
                    <a:alpha val="100000"/>
                  </a:srgbClr>
                </a:solidFill>
                <a:latin typeface="D2Coding"/>
              </a:rPr>
              <a:t> : 365일 원하는 날짜에 예측 정보 제공</a:t>
            </a:r>
          </a:p>
          <a:p>
            <a:pPr marL="368348" lvl="0" indent="-368348" algn="l" defTabSz="393752" rtl="0" eaLnBrk="1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Arial"/>
              <a:buBlip>
                <a:blip r:embed="rId5"/>
              </a:buBlip>
              <a:defRPr/>
            </a:pPr>
            <a:r>
              <a:rPr kumimoji="0" lang="ko-KR" altLang="en-US" sz="2200" b="0" i="0" baseline="0" dirty="0">
                <a:solidFill>
                  <a:srgbClr val="404040">
                    <a:alpha val="100000"/>
                  </a:srgbClr>
                </a:solidFill>
                <a:latin typeface="D2Coding"/>
              </a:rPr>
              <a:t>실시간데이터 : 중국 연계 미세먼지 예측 정보 제공</a:t>
            </a:r>
            <a:endParaRPr kumimoji="0" lang="ko-KR" altLang="en-US" sz="2200" b="0" i="0" dirty="0">
              <a:solidFill>
                <a:srgbClr val="40404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6922" name="타원 16921"/>
          <p:cNvSpPr/>
          <p:nvPr/>
        </p:nvSpPr>
        <p:spPr>
          <a:xfrm>
            <a:off x="1282463" y="6634526"/>
            <a:ext cx="533280" cy="533336"/>
          </a:xfrm>
          <a:prstGeom prst="ellipse">
            <a:avLst/>
          </a:prstGeom>
          <a:solidFill>
            <a:srgbClr val="3A3C84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500" b="1" i="0" baseline="0">
                <a:solidFill>
                  <a:srgbClr val="FFFFFF">
                    <a:alpha val="100000"/>
                  </a:srgbClr>
                </a:solidFill>
                <a:latin typeface="D2Coding"/>
              </a:rPr>
              <a:t>2</a:t>
            </a:r>
            <a:endParaRPr kumimoji="0" lang="ko-KR" altLang="en-US" sz="2500" b="1" i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6923" name="TextBox 16922"/>
          <p:cNvSpPr txBox="1"/>
          <p:nvPr/>
        </p:nvSpPr>
        <p:spPr>
          <a:xfrm>
            <a:off x="1974489" y="6607566"/>
            <a:ext cx="6245645" cy="56978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200" b="1" i="0" baseline="0" dirty="0">
                <a:solidFill>
                  <a:srgbClr val="000000">
                    <a:alpha val="100000"/>
                  </a:srgbClr>
                </a:solidFill>
                <a:latin typeface="D2Coding"/>
              </a:rPr>
              <a:t>미세먼지 예측 정보 제공</a:t>
            </a:r>
            <a:endParaRPr kumimoji="0" lang="ko-KR" altLang="en-US" sz="3200" b="1" i="0" dirty="0">
              <a:solidFill>
                <a:srgbClr val="00000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6924" name="TextBox 16923"/>
          <p:cNvSpPr txBox="1"/>
          <p:nvPr/>
        </p:nvSpPr>
        <p:spPr>
          <a:xfrm>
            <a:off x="990426" y="2647480"/>
            <a:ext cx="15868921" cy="70788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4000" b="1" i="0" baseline="0" dirty="0">
                <a:solidFill>
                  <a:srgbClr val="000000">
                    <a:alpha val="100000"/>
                  </a:srgbClr>
                </a:solidFill>
                <a:latin typeface="Arial"/>
              </a:rPr>
              <a:t>“</a:t>
            </a:r>
            <a:r>
              <a:rPr kumimoji="0" lang="ko-KR" altLang="en-US" sz="4000" b="1" i="0" u="sng" baseline="0" dirty="0">
                <a:solidFill>
                  <a:srgbClr val="000000">
                    <a:alpha val="100000"/>
                  </a:srgbClr>
                </a:solidFill>
                <a:latin typeface="D2Coding"/>
              </a:rPr>
              <a:t>미세먼지 </a:t>
            </a:r>
            <a:r>
              <a:rPr kumimoji="0" lang="ko-KR" altLang="en-US" sz="4000" b="1" i="0" u="sng" baseline="0" dirty="0" smtClean="0">
                <a:solidFill>
                  <a:srgbClr val="000000">
                    <a:alpha val="100000"/>
                  </a:srgbClr>
                </a:solidFill>
                <a:latin typeface="D2Coding"/>
              </a:rPr>
              <a:t>걱정없이</a:t>
            </a:r>
            <a:r>
              <a:rPr kumimoji="0" lang="ko-KR" altLang="en-US" sz="4000" b="1" i="0" u="sng" dirty="0" smtClean="0">
                <a:solidFill>
                  <a:srgbClr val="000000">
                    <a:alpha val="100000"/>
                  </a:srgbClr>
                </a:solidFill>
                <a:latin typeface="D2Coding"/>
              </a:rPr>
              <a:t> </a:t>
            </a:r>
            <a:r>
              <a:rPr kumimoji="0" lang="ko-KR" altLang="en-US" sz="4000" b="1" i="0" u="sng" baseline="0" dirty="0" smtClean="0">
                <a:solidFill>
                  <a:srgbClr val="000000">
                    <a:alpha val="100000"/>
                  </a:srgbClr>
                </a:solidFill>
                <a:latin typeface="D2Coding"/>
              </a:rPr>
              <a:t>여행할 </a:t>
            </a:r>
            <a:r>
              <a:rPr kumimoji="0" lang="ko-KR" altLang="en-US" sz="4000" b="1" i="0" u="sng" baseline="0" dirty="0">
                <a:solidFill>
                  <a:srgbClr val="000000">
                    <a:alpha val="100000"/>
                  </a:srgbClr>
                </a:solidFill>
                <a:latin typeface="D2Coding"/>
              </a:rPr>
              <a:t>수 있도록 돕는다</a:t>
            </a:r>
            <a:r>
              <a:rPr kumimoji="0" lang="ko-KR" altLang="en-US" sz="4000" b="1" i="0" baseline="0" dirty="0">
                <a:solidFill>
                  <a:srgbClr val="000000">
                    <a:alpha val="100000"/>
                  </a:srgbClr>
                </a:solidFill>
                <a:latin typeface="Arial"/>
              </a:rPr>
              <a:t>”</a:t>
            </a:r>
            <a:endParaRPr kumimoji="0" lang="ko-KR" altLang="en-US" sz="4000" b="1" i="0" dirty="0">
              <a:solidFill>
                <a:srgbClr val="00000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6925" name="TextBox 16924"/>
          <p:cNvSpPr txBox="1"/>
          <p:nvPr/>
        </p:nvSpPr>
        <p:spPr>
          <a:xfrm>
            <a:off x="1044401" y="3458509"/>
            <a:ext cx="15868921" cy="46189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400" b="1" i="0" baseline="0">
                <a:solidFill>
                  <a:srgbClr val="A6A6A6">
                    <a:alpha val="100000"/>
                  </a:srgbClr>
                </a:solidFill>
                <a:latin typeface="D2Coding"/>
              </a:rPr>
              <a:t>(주요 서비스 타겟층 : 어린이, 폐질환자, 어르신 등 미세먼지 걱정없이 여행하고 싶은 사람이면 누구나) </a:t>
            </a:r>
            <a:endParaRPr kumimoji="0" lang="ko-KR" altLang="en-US" sz="2400" b="1" i="0">
              <a:solidFill>
                <a:srgbClr val="A6A6A6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6926" name="타원 16925"/>
          <p:cNvSpPr/>
          <p:nvPr/>
        </p:nvSpPr>
        <p:spPr>
          <a:xfrm>
            <a:off x="9467712" y="6748841"/>
            <a:ext cx="533280" cy="531717"/>
          </a:xfrm>
          <a:prstGeom prst="ellipse">
            <a:avLst/>
          </a:prstGeom>
          <a:solidFill>
            <a:srgbClr val="3A3C84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500" b="1" i="0" baseline="0">
                <a:solidFill>
                  <a:srgbClr val="FFFFFF">
                    <a:alpha val="100000"/>
                  </a:srgbClr>
                </a:solidFill>
                <a:latin typeface="D2Coding"/>
              </a:rPr>
              <a:t>5</a:t>
            </a:r>
            <a:endParaRPr kumimoji="0" lang="ko-KR" altLang="en-US" sz="2500" b="1" i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6927" name="TextBox 16926"/>
          <p:cNvSpPr txBox="1"/>
          <p:nvPr/>
        </p:nvSpPr>
        <p:spPr>
          <a:xfrm>
            <a:off x="10101018" y="6696428"/>
            <a:ext cx="5634555" cy="58413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200" b="1" i="0" baseline="0">
                <a:solidFill>
                  <a:srgbClr val="000000">
                    <a:alpha val="100000"/>
                  </a:srgbClr>
                </a:solidFill>
                <a:latin typeface="D2Coding"/>
              </a:rPr>
              <a:t>미세먼지 관련 뉴스 제공</a:t>
            </a:r>
            <a:endParaRPr kumimoji="0" lang="ko-KR" altLang="en-US" sz="3200" b="1" i="0">
              <a:solidFill>
                <a:srgbClr val="00000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6928" name="TextBox 16927"/>
          <p:cNvSpPr txBox="1"/>
          <p:nvPr/>
        </p:nvSpPr>
        <p:spPr>
          <a:xfrm>
            <a:off x="9740716" y="7391635"/>
            <a:ext cx="6325018" cy="82375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368348" lvl="0" indent="-368348" algn="l" defTabSz="393752" rtl="0" eaLnBrk="1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Arial"/>
              <a:buBlip>
                <a:blip r:embed="rId5"/>
              </a:buBlip>
              <a:defRPr/>
            </a:pPr>
            <a:r>
              <a:rPr kumimoji="1" lang="ko-KR" altLang="en-US" sz="2200" b="0" i="0" baseline="0" dirty="0">
                <a:solidFill>
                  <a:srgbClr val="404040">
                    <a:alpha val="100000"/>
                  </a:srgbClr>
                </a:solidFill>
                <a:latin typeface="D2Coding"/>
              </a:rPr>
              <a:t>여행지 선정 등에 참고할 수 있도록 미세먼지와 관련 있는 뉴스 기사 제공</a:t>
            </a:r>
            <a:endParaRPr kumimoji="1" lang="ko-KR" altLang="en-US" sz="2200" b="0" i="0" dirty="0">
              <a:solidFill>
                <a:srgbClr val="40404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6932" name="TextBox 16931"/>
          <p:cNvSpPr txBox="1"/>
          <p:nvPr/>
        </p:nvSpPr>
        <p:spPr>
          <a:xfrm>
            <a:off x="1585608" y="9013748"/>
            <a:ext cx="6317092" cy="45870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368348" lvl="0" indent="-368348" algn="l" defTabSz="393752" rtl="0" eaLnBrk="1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Arial"/>
              <a:buBlip>
                <a:blip r:embed="rId5"/>
              </a:buBlip>
              <a:defRPr/>
            </a:pPr>
            <a:r>
              <a:rPr kumimoji="1" lang="ko-KR" altLang="en-US" sz="2200" b="0" i="0" baseline="0" dirty="0">
                <a:solidFill>
                  <a:srgbClr val="404040">
                    <a:alpha val="100000"/>
                  </a:srgbClr>
                </a:solidFill>
                <a:latin typeface="D2Coding"/>
              </a:rPr>
              <a:t>원하는 날짜에 </a:t>
            </a:r>
            <a:r>
              <a:rPr kumimoji="1" lang="ko-KR" altLang="en-US" sz="2200" b="0" i="0" baseline="0" dirty="0" smtClean="0">
                <a:solidFill>
                  <a:srgbClr val="404040">
                    <a:alpha val="100000"/>
                  </a:srgbClr>
                </a:solidFill>
                <a:latin typeface="D2Coding"/>
              </a:rPr>
              <a:t>안심 </a:t>
            </a:r>
            <a:r>
              <a:rPr kumimoji="1" lang="ko-KR" altLang="en-US" sz="2200" b="0" i="0" baseline="0" dirty="0">
                <a:solidFill>
                  <a:srgbClr val="404040">
                    <a:alpha val="100000"/>
                  </a:srgbClr>
                </a:solidFill>
                <a:latin typeface="D2Coding"/>
              </a:rPr>
              <a:t>여행지 추천</a:t>
            </a:r>
            <a:endParaRPr kumimoji="1" lang="ko-KR" altLang="en-US" sz="2200" b="0" i="0" dirty="0">
              <a:solidFill>
                <a:srgbClr val="40404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6933" name="타원 16932"/>
          <p:cNvSpPr/>
          <p:nvPr/>
        </p:nvSpPr>
        <p:spPr>
          <a:xfrm>
            <a:off x="1282463" y="8351920"/>
            <a:ext cx="533280" cy="533280"/>
          </a:xfrm>
          <a:prstGeom prst="ellipse">
            <a:avLst/>
          </a:prstGeom>
          <a:solidFill>
            <a:srgbClr val="3A3C84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500" b="1" i="0" baseline="0">
                <a:solidFill>
                  <a:srgbClr val="FFFFFF">
                    <a:alpha val="100000"/>
                  </a:srgbClr>
                </a:solidFill>
                <a:latin typeface="D2Coding"/>
              </a:rPr>
              <a:t>3</a:t>
            </a:r>
            <a:endParaRPr kumimoji="0" lang="ko-KR" altLang="en-US" sz="2500" b="1" i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6934" name="TextBox 16933"/>
          <p:cNvSpPr txBox="1"/>
          <p:nvPr/>
        </p:nvSpPr>
        <p:spPr>
          <a:xfrm>
            <a:off x="1974489" y="8324904"/>
            <a:ext cx="6245645" cy="58413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200" b="1" i="0" baseline="0" dirty="0">
                <a:solidFill>
                  <a:srgbClr val="000000">
                    <a:alpha val="100000"/>
                  </a:srgbClr>
                </a:solidFill>
                <a:latin typeface="D2Coding"/>
              </a:rPr>
              <a:t>미세먼지안심지역 추천</a:t>
            </a:r>
            <a:endParaRPr kumimoji="0" lang="ko-KR" altLang="en-US" sz="3200" b="1" i="0" dirty="0">
              <a:solidFill>
                <a:srgbClr val="000000">
                  <a:alpha val="100000"/>
                </a:srgbClr>
              </a:solidFill>
              <a:latin typeface="D2Coding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6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17925" name="그림 17924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1767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17927" name="그림 17926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17928" name="TextBox 17927"/>
          <p:cNvSpPr txBox="1"/>
          <p:nvPr/>
        </p:nvSpPr>
        <p:spPr>
          <a:xfrm>
            <a:off x="1139626" y="1633687"/>
            <a:ext cx="8302688" cy="59992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400" b="1" i="0" baseline="0">
                <a:solidFill>
                  <a:srgbClr val="1B1760">
                    <a:alpha val="100000"/>
                  </a:srgbClr>
                </a:solidFill>
                <a:latin typeface="D2Coding"/>
              </a:rPr>
              <a:t>요구사항 정의서(1/3)</a:t>
            </a:r>
            <a:endParaRPr kumimoji="0" lang="ko-KR" altLang="en-US" sz="3400" b="1" i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7929" name="TextBox 1792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D2Coding"/>
              </a:rPr>
              <a:t>14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1767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17931" name="그림 17930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aphicFrame>
        <p:nvGraphicFramePr>
          <p:cNvPr id="17676" name="표 17675"/>
          <p:cNvGraphicFramePr/>
          <p:nvPr>
            <p:extLst>
              <p:ext uri="{D42A27DB-BD31-4B8C-83A1-F6EECF244321}">
                <p14:modId xmlns:p14="http://schemas.microsoft.com/office/powerpoint/2010/main" val="404706020"/>
              </p:ext>
            </p:extLst>
          </p:nvPr>
        </p:nvGraphicFramePr>
        <p:xfrm>
          <a:off x="1261810" y="2471731"/>
          <a:ext cx="15954826" cy="7119742"/>
        </p:xfrm>
        <a:graphic>
          <a:graphicData uri="http://schemas.openxmlformats.org/drawingml/2006/table">
            <a:tbl>
              <a:tblPr firstRow="1" bandRow="1"/>
              <a:tblGrid>
                <a:gridCol w="15539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998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554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370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9518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92670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98363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2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요구사항ID</a:t>
                      </a:r>
                      <a:endParaRPr kumimoji="0" lang="ko-KR" altLang="en-US" sz="2200" b="1" i="0">
                        <a:solidFill>
                          <a:srgbClr val="FFFFFF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2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요구사항명</a:t>
                      </a:r>
                      <a:endParaRPr kumimoji="0" lang="ko-KR" altLang="en-US" sz="2200" b="1" i="0">
                        <a:solidFill>
                          <a:srgbClr val="FFFFFF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2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기능ID</a:t>
                      </a:r>
                      <a:endParaRPr kumimoji="0" lang="ko-KR" altLang="en-US" sz="2200" b="1" i="0">
                        <a:solidFill>
                          <a:srgbClr val="FFFFFF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2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기능명</a:t>
                      </a:r>
                      <a:endParaRPr kumimoji="0" lang="ko-KR" altLang="en-US" sz="2200" b="1" i="0">
                        <a:solidFill>
                          <a:srgbClr val="FFFFFF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2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우선순위</a:t>
                      </a:r>
                      <a:endParaRPr kumimoji="0" lang="ko-KR" altLang="en-US" sz="2200" b="1" i="0">
                        <a:solidFill>
                          <a:srgbClr val="FFFFFF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2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기능 설명</a:t>
                      </a:r>
                      <a:endParaRPr kumimoji="0" lang="ko-KR" altLang="en-US" sz="2200" b="1" i="0">
                        <a:solidFill>
                          <a:srgbClr val="FFFFFF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06235">
                <a:tc rowSpan="4">
                  <a:txBody>
                    <a:bodyPr/>
                    <a:lstStyle/>
                    <a:p>
                      <a:pPr marL="22227" lvl="1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MAIN</a:t>
                      </a:r>
                      <a:endParaRPr kumimoji="1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69859" lvl="1" indent="-21426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메인화면</a:t>
                      </a:r>
                      <a:endParaRPr kumimoji="1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88937" lvl="1" indent="-166709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MAIN_LOGIN</a:t>
                      </a:r>
                      <a:endParaRPr kumimoji="1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로그인</a:t>
                      </a:r>
                      <a:endParaRPr kumimoji="1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하</a:t>
                      </a:r>
                      <a:endParaRPr kumimoji="1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457260" lvl="1" indent="-387401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사용자가 등록된 계정으로 아이디와 비밀번호를 입력하여 로그인하는 기능</a:t>
                      </a:r>
                    </a:p>
                    <a:p>
                      <a:pPr marL="457260" lvl="1" indent="-387401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로그인 성공시 사용자 정보가 세션에 저장되고, 실패시 ‘가입된 회원정보가 없습니다’라는 메시지창이 출력됨</a:t>
                      </a:r>
                      <a:endParaRPr kumimoji="0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돋움"/>
                        <a:ea typeface="돋움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24126">
                <a:tc vMerge="1">
                  <a:txBody>
                    <a:bodyPr/>
                    <a:lstStyle/>
                    <a:p>
                      <a:pPr marL="165121" lvl="0" indent="-165121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사용자가 지역별 미세먼지 랭킹을 확인할 수 있는 기능으로, 메인화면 입장시 확인 가능</a:t>
                      </a:r>
                    </a:p>
                    <a:p>
                      <a:pPr marL="165121" lvl="0" indent="-165121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랭킹 안에 있는 지역을 클릭하면 실시간 미세먼지 정보를 제공하는 </a:t>
                      </a: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</a:rPr>
                        <a:t>‘</a:t>
                      </a: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실시간 미세먼지 정보 제공</a:t>
                      </a: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</a:rPr>
                        <a:t>’</a:t>
                      </a: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 페이지로 이동</a:t>
                      </a:r>
                      <a:endParaRPr kumimoji="0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pPr marL="165121" lvl="0" indent="-165121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사용자가 지역별 미세먼지 랭킹을 확인할 수 있는 기능으로, 메인화면 입장시 확인 가능</a:t>
                      </a:r>
                    </a:p>
                    <a:p>
                      <a:pPr marL="165121" lvl="0" indent="-165121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랭킹 안에 있는 지역을 클릭하면 실시간 미세먼지 정보를 제공하는 </a:t>
                      </a: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</a:rPr>
                        <a:t>‘</a:t>
                      </a: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실시간 미세먼지 정보 제공</a:t>
                      </a: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</a:rPr>
                        <a:t>’</a:t>
                      </a: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 페이지로 이동</a:t>
                      </a:r>
                      <a:endParaRPr kumimoji="0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188937" lvl="1" indent="-166709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MAIN_</a:t>
                      </a:r>
                      <a:b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</a:b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LOGOUT</a:t>
                      </a:r>
                      <a:endParaRPr kumimoji="1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로그아웃</a:t>
                      </a:r>
                      <a:endParaRPr kumimoji="1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하</a:t>
                      </a:r>
                      <a:endParaRPr kumimoji="1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457259" lvl="1" indent="-457259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로그인된 사용자가 로그아웃할 수 있는 기능</a:t>
                      </a:r>
                    </a:p>
                    <a:p>
                      <a:pPr marL="457259" lvl="1" indent="-457259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사용자는 로그아웃 버튼을 클릭하여 로그아웃 할 수 있으며, 로그아웃시 메인화면으로 리다이렉트됨</a:t>
                      </a:r>
                      <a:endParaRPr kumimoji="0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돋움"/>
                        <a:ea typeface="돋움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52922">
                <a:tc vMerge="1">
                  <a:txBody>
                    <a:bodyPr/>
                    <a:lstStyle/>
                    <a:p>
                      <a:pPr marL="165121" lvl="0" indent="-165121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사용자가 지역별 미세먼지 랭킹을 확인할 수 있는 기능으로, 메인화면 입장시 확인 가능</a:t>
                      </a:r>
                    </a:p>
                    <a:p>
                      <a:pPr marL="165121" lvl="0" indent="-165121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랭킹 안에 있는 지역을 클릭하면 실시간 미세먼지 정보를 제공하는 </a:t>
                      </a: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</a:rPr>
                        <a:t>‘</a:t>
                      </a: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실시간 미세먼지 정보 제공</a:t>
                      </a: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</a:rPr>
                        <a:t>’</a:t>
                      </a: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 페이지로 이동</a:t>
                      </a:r>
                      <a:endParaRPr kumimoji="0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pPr marL="165121" lvl="0" indent="-165121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사용자가 지역별 미세먼지 랭킹을 확인할 수 있는 기능으로, 메인화면 입장시 확인 가능</a:t>
                      </a:r>
                    </a:p>
                    <a:p>
                      <a:pPr marL="165121" lvl="0" indent="-165121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랭킹 안에 있는 지역을 클릭하면 실시간 미세먼지 정보를 제공하는 </a:t>
                      </a: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</a:rPr>
                        <a:t>‘</a:t>
                      </a: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실시간 미세먼지 정보 제공</a:t>
                      </a: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</a:rPr>
                        <a:t>’</a:t>
                      </a: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 페이지로 이동</a:t>
                      </a:r>
                      <a:endParaRPr kumimoji="0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188937" lvl="1" indent="-166709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MAIN_JOIN</a:t>
                      </a:r>
                      <a:endParaRPr kumimoji="1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회원가입</a:t>
                      </a:r>
                      <a:endParaRPr kumimoji="1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하</a:t>
                      </a:r>
                      <a:endParaRPr kumimoji="1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457260" lvl="1" indent="-387401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신규 사용자가 계정을 생성할 수 있는 기능</a:t>
                      </a:r>
                    </a:p>
                    <a:p>
                      <a:pPr marL="457260" lvl="1" indent="-387401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사용자는 아이디, 비밀번호, 이름, 성별, 거주지 등을 입력하여 회원가입할 수 있으며, 회원가입 성공시 사용자 정보가 데이터베이스에 저장되고 로그인 페이지로 리다이렉트됨  </a:t>
                      </a:r>
                      <a:endParaRPr kumimoji="0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돋움"/>
                        <a:ea typeface="돋움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06235">
                <a:tc vMerge="1">
                  <a:txBody>
                    <a:bodyPr/>
                    <a:lstStyle/>
                    <a:p>
                      <a:pPr marL="165121" lvl="0" indent="-165121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사용자가 지역별 미세먼지 랭킹을 확인할 수 있는 기능으로, 메인화면 입장시 확인 가능</a:t>
                      </a:r>
                    </a:p>
                    <a:p>
                      <a:pPr marL="165121" lvl="0" indent="-165121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랭킹 안에 있는 지역을 클릭하면 실시간 미세먼지 정보를 제공하는 </a:t>
                      </a: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</a:rPr>
                        <a:t>‘</a:t>
                      </a: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실시간 미세먼지 정보 제공</a:t>
                      </a: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</a:rPr>
                        <a:t>’</a:t>
                      </a: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 페이지로 이동</a:t>
                      </a:r>
                      <a:endParaRPr kumimoji="0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pPr marL="165121" lvl="0" indent="-165121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사용자가 지역별 미세먼지 랭킹을 확인할 수 있는 기능으로, 메인화면 입장시 확인 가능</a:t>
                      </a:r>
                    </a:p>
                    <a:p>
                      <a:pPr marL="165121" lvl="0" indent="-165121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랭킹 안에 있는 지역을 클릭하면 실시간 미세먼지 정보를 제공하는 </a:t>
                      </a: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</a:rPr>
                        <a:t>‘</a:t>
                      </a: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실시간 미세먼지 정보 제공</a:t>
                      </a: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</a:rPr>
                        <a:t>’</a:t>
                      </a: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 페이지로 이동</a:t>
                      </a:r>
                      <a:endParaRPr kumimoji="0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188937" lvl="1" indent="-166709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MAIN_RANK</a:t>
                      </a:r>
                      <a:endParaRPr kumimoji="1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미세먼지</a:t>
                      </a:r>
                      <a:br>
                        <a:rPr kumimoji="1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</a:br>
                      <a:r>
                        <a:rPr kumimoji="1" lang="ko-KR" altLang="en-US" sz="2100" b="0" i="0" baseline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지역랭킹</a:t>
                      </a:r>
                      <a:endParaRPr kumimoji="1" lang="ko-KR" altLang="en-US" sz="21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중</a:t>
                      </a:r>
                      <a:endParaRPr kumimoji="1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55170" lvl="0" indent="-355170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1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사용자가 지역별 미세먼지 랭킹을 확인할 수 있는 기능으로, </a:t>
                      </a:r>
                      <a:r>
                        <a:rPr kumimoji="1" lang="ko-KR" altLang="en-US" sz="2100" b="0" i="0" baseline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메인화면</a:t>
                      </a:r>
                      <a:r>
                        <a:rPr kumimoji="1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 </a:t>
                      </a:r>
                      <a:r>
                        <a:rPr kumimoji="1" lang="ko-KR" altLang="en-US" sz="2100" b="0" i="0" baseline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입장시</a:t>
                      </a:r>
                      <a:r>
                        <a:rPr kumimoji="1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 확인 가능</a:t>
                      </a:r>
                    </a:p>
                    <a:p>
                      <a:pPr marL="355170" lvl="0" indent="-355170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0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랭킹 안에 있는 지역을 클릭하면 실시간 미세먼지 정보를 제공하는 ‘실시간 미세먼지 정보 제공’ 페이지로 이동</a:t>
                      </a:r>
                      <a:endParaRPr kumimoji="0" lang="ko-KR" altLang="en-US" sz="21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돋움"/>
                        <a:ea typeface="돋움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8037" name="TextBox 18036"/>
          <p:cNvSpPr txBox="1"/>
          <p:nvPr/>
        </p:nvSpPr>
        <p:spPr>
          <a:xfrm>
            <a:off x="1063435" y="517428"/>
            <a:ext cx="4569557" cy="54600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000" b="1" i="0" baseline="0">
                <a:solidFill>
                  <a:srgbClr val="FFFFFF">
                    <a:alpha val="100000"/>
                  </a:srgbClr>
                </a:solidFill>
                <a:latin typeface="D2Coding"/>
              </a:rPr>
              <a:t>3. 서비스 기획 및 설계</a:t>
            </a:r>
            <a:endParaRPr kumimoji="0" lang="ko-KR" altLang="en-US" sz="3000" b="1" i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692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18949" name="그림 18948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18694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18951" name="그림 18950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18952" name="TextBox 18951"/>
          <p:cNvSpPr txBox="1"/>
          <p:nvPr/>
        </p:nvSpPr>
        <p:spPr>
          <a:xfrm>
            <a:off x="1139626" y="1481259"/>
            <a:ext cx="8302688" cy="59992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400" b="1" i="0" baseline="0">
                <a:solidFill>
                  <a:srgbClr val="1B1760">
                    <a:alpha val="100000"/>
                  </a:srgbClr>
                </a:solidFill>
                <a:latin typeface="D2Coding"/>
              </a:rPr>
              <a:t>요구사항 정의서(2/3)</a:t>
            </a:r>
            <a:endParaRPr kumimoji="0" lang="ko-KR" altLang="en-US" sz="3400" b="1" i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8953" name="TextBox 18952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>
                <a:solidFill>
                  <a:srgbClr val="FFFFFF">
                    <a:alpha val="100000"/>
                  </a:srgbClr>
                </a:solidFill>
                <a:latin typeface="D2Coding"/>
              </a:rPr>
              <a:t>15</a:t>
            </a:r>
            <a:endParaRPr kumimoji="0" lang="en-US" altLang="en-US" sz="3000" b="1" i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18698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18955" name="그림 18954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aphicFrame>
        <p:nvGraphicFramePr>
          <p:cNvPr id="18700" name="표 18699"/>
          <p:cNvGraphicFramePr/>
          <p:nvPr/>
        </p:nvGraphicFramePr>
        <p:xfrm>
          <a:off x="1211323" y="2167185"/>
          <a:ext cx="16218950" cy="7471918"/>
        </p:xfrm>
        <a:graphic>
          <a:graphicData uri="http://schemas.openxmlformats.org/drawingml/2006/table">
            <a:tbl>
              <a:tblPr firstRow="1" bandRow="1"/>
              <a:tblGrid>
                <a:gridCol w="15991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04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291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2223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8882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87908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69991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2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요구사항ID</a:t>
                      </a:r>
                      <a:endParaRPr kumimoji="0" lang="ko-KR" altLang="en-US" sz="2200" b="1" i="0">
                        <a:solidFill>
                          <a:srgbClr val="FFFFFF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2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요구사항명</a:t>
                      </a:r>
                      <a:endParaRPr kumimoji="0" lang="ko-KR" altLang="en-US" sz="2200" b="1" i="0">
                        <a:solidFill>
                          <a:srgbClr val="FFFFFF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2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기능ID</a:t>
                      </a:r>
                      <a:endParaRPr kumimoji="0" lang="ko-KR" altLang="en-US" sz="2200" b="1" i="0">
                        <a:solidFill>
                          <a:srgbClr val="FFFFFF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2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기능명</a:t>
                      </a:r>
                      <a:endParaRPr kumimoji="0" lang="ko-KR" altLang="en-US" sz="2200" b="1" i="0">
                        <a:solidFill>
                          <a:srgbClr val="FFFFFF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2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우선순위</a:t>
                      </a:r>
                      <a:endParaRPr kumimoji="0" lang="ko-KR" altLang="en-US" sz="2200" b="1" i="0">
                        <a:solidFill>
                          <a:srgbClr val="FFFFFF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2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기능 설명</a:t>
                      </a:r>
                      <a:endParaRPr kumimoji="0" lang="ko-KR" altLang="en-US" sz="2200" b="1" i="0">
                        <a:solidFill>
                          <a:srgbClr val="FFFFFF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21191">
                <a:tc rowSpan="5">
                  <a:txBody>
                    <a:bodyPr/>
                    <a:lstStyle/>
                    <a:p>
                      <a:pPr marL="47631" lvl="1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CORE</a:t>
                      </a:r>
                      <a:endParaRPr kumimoji="1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 rowSpan="5">
                  <a:txBody>
                    <a:bodyPr/>
                    <a:lstStyle/>
                    <a:p>
                      <a:pPr marL="23815" lvl="1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핵심기능</a:t>
                      </a:r>
                      <a:endParaRPr kumimoji="1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6144" lvl="1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CORE_REAL</a:t>
                      </a:r>
                      <a:b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</a:b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_KOREA</a:t>
                      </a:r>
                      <a:endParaRPr kumimoji="1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국내 실시간 정보 제공</a:t>
                      </a:r>
                      <a:endParaRPr kumimoji="1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상</a:t>
                      </a:r>
                      <a:endParaRPr kumimoji="1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-435889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사용자에게 현재 일시를 기준으로 국내 미세먼지 농도를 환경부 기준(4단계)으로 시각화하여 정보 제공</a:t>
                      </a:r>
                    </a:p>
                    <a:p>
                      <a:pPr marL="22227" lvl="1" indent="0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  조회를 원하는 시군구를 입력하면 해당 지역 정보 조회 가능</a:t>
                      </a: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89661">
                <a:tc vMerge="1">
                  <a:txBody>
                    <a:bodyPr/>
                    <a:lstStyle/>
                    <a:p>
                      <a:pPr marL="457260" lvl="1" indent="0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수일 이후의 미세먼지 농도를 예측한 정보 제공</a:t>
                      </a:r>
                    </a:p>
                    <a:p>
                      <a:pPr marL="457260" lvl="1" indent="0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중국과의 상관관계분석 결과를 토대로 중국 실시간 데이터를 이용하여 미래의 미세먼지 농도를 예측하고 정보 제공</a:t>
                      </a:r>
                      <a:endParaRPr kumimoji="0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pPr marL="457260" lvl="1" indent="0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수일 이후의 미세먼지 농도를 예측한 정보 제공</a:t>
                      </a:r>
                    </a:p>
                    <a:p>
                      <a:pPr marL="457260" lvl="1" indent="0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중국과의 상관관계분석 결과를 토대로 중국 실시간 데이터를 이용하여 미래의 미세먼지 농도를 예측하고 정보 제공</a:t>
                      </a:r>
                      <a:endParaRPr kumimoji="0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16144" lvl="1" indent="0" algn="ctr" defTabSz="393752" latinLnBrk="0">
                        <a:lnSpc>
                          <a:spcPct val="99000"/>
                        </a:lnSpc>
                        <a:buClr>
                          <a:srgbClr val="000000"/>
                        </a:buClr>
                        <a:buNone/>
                        <a:defRPr/>
                      </a:pPr>
                      <a:r>
                        <a:rPr kumimoji="1" lang="ko-KR" altLang="en-US" sz="2100">
                          <a:solidFill>
                            <a:srgbClr val="000000"/>
                          </a:solidFill>
                          <a:effectLst/>
                          <a:latin typeface="D2Coding"/>
                        </a:rPr>
                        <a:t>CORE_REAL</a:t>
                      </a:r>
                      <a:r>
                        <a:rPr kumimoji="1" lang="ko-KR" altLang="en-US" sz="2100">
                          <a:solidFill>
                            <a:srgbClr val="000000"/>
                          </a:solidFill>
                          <a:effectLst/>
                        </a:rPr>
                        <a:t/>
                      </a:r>
                      <a:br>
                        <a:rPr kumimoji="1" lang="ko-KR" altLang="en-US" sz="2100">
                          <a:solidFill>
                            <a:srgbClr val="000000"/>
                          </a:solidFill>
                          <a:effectLst/>
                        </a:rPr>
                      </a:br>
                      <a:r>
                        <a:rPr kumimoji="1" lang="ko-KR" altLang="en-US" sz="2100">
                          <a:solidFill>
                            <a:srgbClr val="000000"/>
                          </a:solidFill>
                          <a:effectLst/>
                          <a:latin typeface="D2Coding"/>
                        </a:rPr>
                        <a:t>_WORLD</a:t>
                      </a: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주변국 실시간 정보 제공</a:t>
                      </a:r>
                      <a:endParaRPr kumimoji="1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상</a:t>
                      </a:r>
                      <a:endParaRPr kumimoji="1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457259" lvl="1" indent="-473404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사용자에게 현재 일시를 기준으로 주변국 미세먼지 농도를 환경부 기준(4단계)으로 시각화하여 정보 제공</a:t>
                      </a:r>
                    </a:p>
                    <a:p>
                      <a:pPr marL="457259" lvl="1" indent="-473404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제공되는 주변국 국가 리스트에서 하나의 국가를 선택하면 해당 지역에서의 정보 조회 가능</a:t>
                      </a:r>
                      <a:endParaRPr kumimoji="0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돋움"/>
                        <a:ea typeface="돋움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21191">
                <a:tc vMerge="1">
                  <a:txBody>
                    <a:bodyPr/>
                    <a:lstStyle/>
                    <a:p>
                      <a:pPr marL="457260" lvl="1" indent="0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수일 이후의 미세먼지 농도를 예측한 정보 제공</a:t>
                      </a:r>
                    </a:p>
                    <a:p>
                      <a:pPr marL="457260" lvl="1" indent="0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중국과의 상관관계분석 결과를 토대로 중국 실시간 데이터를 이용하여 미래의 미세먼지 농도를 예측하고 정보 제공</a:t>
                      </a:r>
                      <a:endParaRPr kumimoji="0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pPr marL="457260" lvl="1" indent="0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수일 이후의 미세먼지 농도를 예측한 정보 제공</a:t>
                      </a:r>
                    </a:p>
                    <a:p>
                      <a:pPr marL="457260" lvl="1" indent="0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중국과의 상관관계분석 결과를 토대로 중국 실시간 데이터를 이용하여 미래의 미세먼지 농도를 예측하고 정보 제공</a:t>
                      </a:r>
                      <a:endParaRPr kumimoji="0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16144" lvl="1" indent="0" algn="ctr" defTabSz="393752" latinLnBrk="0">
                        <a:lnSpc>
                          <a:spcPct val="99000"/>
                        </a:lnSpc>
                        <a:buClr>
                          <a:srgbClr val="000000"/>
                        </a:buClr>
                        <a:buNone/>
                        <a:defRPr/>
                      </a:pPr>
                      <a:r>
                        <a:rPr kumimoji="1" lang="ko-KR" altLang="en-US" sz="2100">
                          <a:solidFill>
                            <a:srgbClr val="000000"/>
                          </a:solidFill>
                          <a:effectLst/>
                          <a:latin typeface="D2Coding"/>
                        </a:rPr>
                        <a:t>CORE_</a:t>
                      </a:r>
                      <a:r>
                        <a:rPr kumimoji="1" lang="ko-KR" altLang="en-US" sz="2100">
                          <a:solidFill>
                            <a:srgbClr val="000000"/>
                          </a:solidFill>
                          <a:effectLst/>
                        </a:rPr>
                        <a:t/>
                      </a:r>
                      <a:br>
                        <a:rPr kumimoji="1" lang="ko-KR" altLang="en-US" sz="2100">
                          <a:solidFill>
                            <a:srgbClr val="000000"/>
                          </a:solidFill>
                          <a:effectLst/>
                        </a:rPr>
                      </a:br>
                      <a:r>
                        <a:rPr kumimoji="1" lang="ko-KR" altLang="en-US" sz="2100">
                          <a:solidFill>
                            <a:srgbClr val="000000"/>
                          </a:solidFill>
                          <a:effectLst/>
                          <a:latin typeface="D2Coding"/>
                        </a:rPr>
                        <a:t>PAST_</a:t>
                      </a:r>
                      <a:r>
                        <a:rPr kumimoji="1" lang="ko-KR" altLang="en-US" sz="2100">
                          <a:solidFill>
                            <a:srgbClr val="000000"/>
                          </a:solidFill>
                          <a:effectLst/>
                        </a:rPr>
                        <a:t/>
                      </a:r>
                      <a:br>
                        <a:rPr kumimoji="1" lang="ko-KR" altLang="en-US" sz="2100">
                          <a:solidFill>
                            <a:srgbClr val="000000"/>
                          </a:solidFill>
                          <a:effectLst/>
                        </a:rPr>
                      </a:br>
                      <a:r>
                        <a:rPr kumimoji="1" lang="ko-KR" altLang="en-US" sz="2100">
                          <a:solidFill>
                            <a:srgbClr val="000000"/>
                          </a:solidFill>
                          <a:effectLst/>
                          <a:latin typeface="D2Coding"/>
                        </a:rPr>
                        <a:t>FUTURE_K</a:t>
                      </a: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국내 예측 </a:t>
                      </a:r>
                      <a:b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</a:b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정보 제공</a:t>
                      </a:r>
                      <a:b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</a:b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(과거데이터)</a:t>
                      </a:r>
                      <a:endParaRPr kumimoji="1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상</a:t>
                      </a:r>
                      <a:endParaRPr kumimoji="1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457259" lvl="1" indent="-376540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사용자가 원하는 날짜와 시간, 지역을 입력하면 입력 조건에 맞는 미세먼지 농도 예측 정보 제공(과거데이터 사용)</a:t>
                      </a:r>
                      <a:endParaRPr kumimoji="1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돋움"/>
                        <a:ea typeface="돋움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88460">
                <a:tc vMerge="1">
                  <a:txBody>
                    <a:bodyPr/>
                    <a:lstStyle/>
                    <a:p>
                      <a:pPr marL="457260" lvl="1" indent="0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수일 이후의 미세먼지 농도를 예측한 정보 제공</a:t>
                      </a:r>
                    </a:p>
                    <a:p>
                      <a:pPr marL="457260" lvl="1" indent="0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중국과의 상관관계분석 결과를 토대로 중국 실시간 데이터를 이용하여 미래의 미세먼지 농도를 예측하고 정보 제공</a:t>
                      </a:r>
                      <a:endParaRPr kumimoji="0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pPr marL="457260" lvl="1" indent="0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수일 이후의 미세먼지 농도를 예측한 정보 제공</a:t>
                      </a:r>
                    </a:p>
                    <a:p>
                      <a:pPr marL="457260" lvl="1" indent="0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중국과의 상관관계분석 결과를 토대로 중국 실시간 데이터를 이용하여 미래의 미세먼지 농도를 예측하고 정보 제공</a:t>
                      </a:r>
                      <a:endParaRPr kumimoji="0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16144" lvl="1" indent="0" algn="ctr" defTabSz="393752" latinLnBrk="0">
                        <a:lnSpc>
                          <a:spcPct val="99000"/>
                        </a:lnSpc>
                        <a:buClr>
                          <a:srgbClr val="000000"/>
                        </a:buClr>
                        <a:buNone/>
                        <a:defRPr/>
                      </a:pPr>
                      <a:r>
                        <a:rPr kumimoji="1" lang="ko-KR" altLang="en-US" sz="2100">
                          <a:solidFill>
                            <a:srgbClr val="000000"/>
                          </a:solidFill>
                          <a:effectLst/>
                          <a:latin typeface="D2Coding"/>
                        </a:rPr>
                        <a:t>CORE_</a:t>
                      </a:r>
                      <a:r>
                        <a:rPr kumimoji="1" lang="ko-KR" altLang="en-US" sz="2100">
                          <a:solidFill>
                            <a:srgbClr val="000000"/>
                          </a:solidFill>
                          <a:effectLst/>
                        </a:rPr>
                        <a:t/>
                      </a:r>
                      <a:br>
                        <a:rPr kumimoji="1" lang="ko-KR" altLang="en-US" sz="2100">
                          <a:solidFill>
                            <a:srgbClr val="000000"/>
                          </a:solidFill>
                          <a:effectLst/>
                        </a:rPr>
                      </a:br>
                      <a:r>
                        <a:rPr kumimoji="1" lang="ko-KR" altLang="en-US" sz="2100">
                          <a:solidFill>
                            <a:srgbClr val="000000"/>
                          </a:solidFill>
                          <a:effectLst/>
                          <a:latin typeface="D2Coding"/>
                        </a:rPr>
                        <a:t>REAL_</a:t>
                      </a:r>
                      <a:r>
                        <a:rPr kumimoji="1" lang="ko-KR" altLang="en-US" sz="2100">
                          <a:solidFill>
                            <a:srgbClr val="000000"/>
                          </a:solidFill>
                          <a:effectLst/>
                        </a:rPr>
                        <a:t/>
                      </a:r>
                      <a:br>
                        <a:rPr kumimoji="1" lang="ko-KR" altLang="en-US" sz="2100">
                          <a:solidFill>
                            <a:srgbClr val="000000"/>
                          </a:solidFill>
                          <a:effectLst/>
                        </a:rPr>
                      </a:br>
                      <a:r>
                        <a:rPr kumimoji="1" lang="ko-KR" altLang="en-US" sz="2100">
                          <a:solidFill>
                            <a:srgbClr val="000000"/>
                          </a:solidFill>
                          <a:effectLst/>
                          <a:latin typeface="D2Coding"/>
                        </a:rPr>
                        <a:t>FUTURE</a:t>
                      </a: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국내 예측 </a:t>
                      </a:r>
                      <a:b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</a:b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정보 제공</a:t>
                      </a:r>
                      <a:b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</a:b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(실시간데이터)</a:t>
                      </a:r>
                      <a:endParaRPr kumimoji="1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상</a:t>
                      </a:r>
                      <a:endParaRPr kumimoji="1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457259" lvl="1" indent="-376540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사용자가 원하는 날짜와 지역을 입력하면 입력 조건에 맞는 미세먼지 농도 예측 정보 제공(과거데이터 사용)</a:t>
                      </a:r>
                      <a:endParaRPr kumimoji="1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돋움"/>
                        <a:ea typeface="돋움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21191">
                <a:tc vMerge="1">
                  <a:txBody>
                    <a:bodyPr/>
                    <a:lstStyle/>
                    <a:p>
                      <a:pPr marL="457260" lvl="1" indent="0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수일 이후의 미세먼지 농도를 예측한 정보 제공</a:t>
                      </a:r>
                    </a:p>
                    <a:p>
                      <a:pPr marL="457260" lvl="1" indent="0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중국과의 상관관계분석 결과를 토대로 중국 실시간 데이터를 이용하여 미래의 미세먼지 농도를 예측하고 정보 제공</a:t>
                      </a:r>
                      <a:endParaRPr kumimoji="0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pPr marL="457260" lvl="1" indent="0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수일 이후의 미세먼지 농도를 예측한 정보 제공</a:t>
                      </a:r>
                    </a:p>
                    <a:p>
                      <a:pPr marL="457260" lvl="1" indent="0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중국과의 상관관계분석 결과를 토대로 중국 실시간 데이터를 이용하여 미래의 미세먼지 농도를 예측하고 정보 제공</a:t>
                      </a:r>
                      <a:endParaRPr kumimoji="0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16144" lvl="1" indent="0" algn="ctr" defTabSz="393752" latinLnBrk="0">
                        <a:lnSpc>
                          <a:spcPct val="99000"/>
                        </a:lnSpc>
                        <a:buClr>
                          <a:srgbClr val="000000"/>
                        </a:buClr>
                        <a:buNone/>
                        <a:defRPr/>
                      </a:pPr>
                      <a:r>
                        <a:rPr kumimoji="1" lang="ko-KR" altLang="en-US" sz="2100">
                          <a:solidFill>
                            <a:srgbClr val="000000"/>
                          </a:solidFill>
                          <a:effectLst/>
                          <a:latin typeface="D2Coding"/>
                        </a:rPr>
                        <a:t>CORE_</a:t>
                      </a:r>
                      <a:r>
                        <a:rPr kumimoji="1" lang="ko-KR" altLang="en-US" sz="2100">
                          <a:solidFill>
                            <a:srgbClr val="000000"/>
                          </a:solidFill>
                          <a:effectLst/>
                        </a:rPr>
                        <a:t/>
                      </a:r>
                      <a:br>
                        <a:rPr kumimoji="1" lang="ko-KR" altLang="en-US" sz="2100">
                          <a:solidFill>
                            <a:srgbClr val="000000"/>
                          </a:solidFill>
                          <a:effectLst/>
                        </a:rPr>
                      </a:br>
                      <a:r>
                        <a:rPr kumimoji="1" lang="ko-KR" altLang="en-US" sz="2100">
                          <a:solidFill>
                            <a:srgbClr val="000000"/>
                          </a:solidFill>
                          <a:effectLst/>
                          <a:latin typeface="D2Coding"/>
                        </a:rPr>
                        <a:t>PAST_</a:t>
                      </a:r>
                      <a:r>
                        <a:rPr kumimoji="1" lang="ko-KR" altLang="en-US" sz="2100">
                          <a:solidFill>
                            <a:srgbClr val="000000"/>
                          </a:solidFill>
                          <a:effectLst/>
                        </a:rPr>
                        <a:t/>
                      </a:r>
                      <a:br>
                        <a:rPr kumimoji="1" lang="ko-KR" altLang="en-US" sz="2100">
                          <a:solidFill>
                            <a:srgbClr val="000000"/>
                          </a:solidFill>
                          <a:effectLst/>
                        </a:rPr>
                      </a:br>
                      <a:r>
                        <a:rPr kumimoji="1" lang="ko-KR" altLang="en-US" sz="2100">
                          <a:solidFill>
                            <a:srgbClr val="000000"/>
                          </a:solidFill>
                          <a:effectLst/>
                          <a:latin typeface="D2Coding"/>
                        </a:rPr>
                        <a:t>FUTURE_W</a:t>
                      </a: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주변국 예측</a:t>
                      </a:r>
                      <a:b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</a:b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정보 제공</a:t>
                      </a:r>
                      <a:b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</a:b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(과거데이터)</a:t>
                      </a:r>
                      <a:endParaRPr kumimoji="1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상</a:t>
                      </a:r>
                      <a:endParaRPr kumimoji="1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457259" lvl="1" indent="-376540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수일 이후의 미세먼지 농도를 예측한 정보 제공</a:t>
                      </a:r>
                    </a:p>
                    <a:p>
                      <a:pPr marL="457259" lvl="1" indent="-376540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중국과의 상관관계분석 결과를 토대로 중국 실시간 데이터를 이용하여 미래의 미세먼지 농도를 예측하고 정보 제공</a:t>
                      </a:r>
                      <a:endParaRPr kumimoji="0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돋움"/>
                        <a:ea typeface="돋움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9077" name="TextBox 19076"/>
          <p:cNvSpPr txBox="1"/>
          <p:nvPr/>
        </p:nvSpPr>
        <p:spPr>
          <a:xfrm>
            <a:off x="1063435" y="517428"/>
            <a:ext cx="4569557" cy="54600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000" b="1" i="0" baseline="0">
                <a:solidFill>
                  <a:srgbClr val="FFFFFF">
                    <a:alpha val="100000"/>
                  </a:srgbClr>
                </a:solidFill>
                <a:latin typeface="D2Coding"/>
              </a:rPr>
              <a:t>3. 서비스 기획 및 설계</a:t>
            </a:r>
            <a:endParaRPr kumimoji="0" lang="ko-KR" altLang="en-US" sz="3000" b="1" i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716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19973" name="그림 19972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19718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19975" name="그림 1997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19976" name="TextBox 19975"/>
          <p:cNvSpPr txBox="1"/>
          <p:nvPr/>
        </p:nvSpPr>
        <p:spPr>
          <a:xfrm>
            <a:off x="1139626" y="1863412"/>
            <a:ext cx="8302688" cy="59992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400" b="1" i="0" baseline="0" dirty="0">
                <a:solidFill>
                  <a:srgbClr val="1B1760">
                    <a:alpha val="100000"/>
                  </a:srgbClr>
                </a:solidFill>
                <a:latin typeface="D2Coding"/>
              </a:rPr>
              <a:t>요구사항 정의서(3/3)</a:t>
            </a:r>
            <a:endParaRPr kumimoji="0" lang="ko-KR" altLang="en-US" sz="3400" b="1" i="0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9977" name="TextBox 19976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D2Coding"/>
              </a:rPr>
              <a:t>16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19722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19979" name="그림 19978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aphicFrame>
        <p:nvGraphicFramePr>
          <p:cNvPr id="19724" name="표 19723"/>
          <p:cNvGraphicFramePr/>
          <p:nvPr>
            <p:extLst>
              <p:ext uri="{D42A27DB-BD31-4B8C-83A1-F6EECF244321}">
                <p14:modId xmlns:p14="http://schemas.microsoft.com/office/powerpoint/2010/main" val="2991782638"/>
              </p:ext>
            </p:extLst>
          </p:nvPr>
        </p:nvGraphicFramePr>
        <p:xfrm>
          <a:off x="1212635" y="2701456"/>
          <a:ext cx="16003629" cy="6074892"/>
        </p:xfrm>
        <a:graphic>
          <a:graphicData uri="http://schemas.openxmlformats.org/drawingml/2006/table">
            <a:tbl>
              <a:tblPr firstRow="1" bandRow="1"/>
              <a:tblGrid>
                <a:gridCol w="15729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189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538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0306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887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56603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707877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200" b="1" i="0" baseline="0" dirty="0" err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요구사항ID</a:t>
                      </a:r>
                      <a:endParaRPr kumimoji="0" lang="ko-KR" altLang="en-US" sz="2200" b="1" i="0" dirty="0">
                        <a:solidFill>
                          <a:srgbClr val="FFFFFF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2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요구사항명</a:t>
                      </a:r>
                      <a:endParaRPr kumimoji="0" lang="ko-KR" altLang="en-US" sz="2200" b="1" i="0">
                        <a:solidFill>
                          <a:srgbClr val="FFFFFF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2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기능ID</a:t>
                      </a:r>
                      <a:endParaRPr kumimoji="0" lang="ko-KR" altLang="en-US" sz="2200" b="1" i="0">
                        <a:solidFill>
                          <a:srgbClr val="FFFFFF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2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기능명</a:t>
                      </a:r>
                      <a:endParaRPr kumimoji="0" lang="ko-KR" altLang="en-US" sz="2200" b="1" i="0">
                        <a:solidFill>
                          <a:srgbClr val="FFFFFF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2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우선순위</a:t>
                      </a:r>
                      <a:endParaRPr kumimoji="0" lang="ko-KR" altLang="en-US" sz="2200" b="1" i="0">
                        <a:solidFill>
                          <a:srgbClr val="FFFFFF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2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기능 설명</a:t>
                      </a:r>
                      <a:endParaRPr kumimoji="0" lang="ko-KR" altLang="en-US" sz="2200" b="1" i="0">
                        <a:solidFill>
                          <a:srgbClr val="FFFFFF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66580">
                <a:tc rowSpan="2">
                  <a:txBody>
                    <a:bodyPr/>
                    <a:lstStyle/>
                    <a:p>
                      <a:pPr marL="22227" lvl="1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CORE</a:t>
                      </a:r>
                      <a:endParaRPr kumimoji="1" lang="ko-KR" altLang="en-US" sz="20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22227" lvl="1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핵심기능</a:t>
                      </a:r>
                      <a:endParaRPr kumimoji="1" lang="ko-KR" altLang="en-US" sz="20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2227" lvl="1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CORE_BEST</a:t>
                      </a:r>
                      <a:br>
                        <a:rPr kumimoji="1" lang="ko-KR" altLang="en-US" sz="2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</a:br>
                      <a:r>
                        <a:rPr kumimoji="1" lang="ko-KR" altLang="en-US" sz="2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_KOREA</a:t>
                      </a:r>
                      <a:endParaRPr kumimoji="1" lang="ko-KR" altLang="en-US" sz="20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2227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국내 안심여행지 추천</a:t>
                      </a:r>
                      <a:endParaRPr kumimoji="1" lang="ko-KR" altLang="en-US" sz="2000" b="0" i="0">
                        <a:solidFill>
                          <a:srgbClr val="000000">
                            <a:alpha val="100000"/>
                          </a:srgbClr>
                        </a:solidFill>
                        <a:latin typeface="돋움"/>
                        <a:ea typeface="돋움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2227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0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중</a:t>
                      </a:r>
                      <a:endParaRPr kumimoji="1" lang="ko-KR" altLang="en-US" sz="20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돋움"/>
                        <a:ea typeface="돋움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39025" lvl="1" indent="-269166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1" lang="ko-KR" altLang="en-US" sz="2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국내 여행지를 고르지 못한 이용자가 여행을 원하는 일시를 입력하면 해당 일시에 미세먼지 안심지역을 추천 </a:t>
                      </a:r>
                    </a:p>
                    <a:p>
                      <a:pPr marL="339025" lvl="1" indent="-269166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0" lang="ko-KR" altLang="en-US" sz="2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안심지역을 클릭하면 해당 지역 내 주요 관광지를 추천</a:t>
                      </a:r>
                      <a:endParaRPr kumimoji="0" lang="ko-KR" altLang="en-US" sz="2000" b="0" i="0">
                        <a:solidFill>
                          <a:srgbClr val="000000">
                            <a:alpha val="100000"/>
                          </a:srgbClr>
                        </a:solidFill>
                        <a:latin typeface="돋움"/>
                        <a:ea typeface="돋움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66580">
                <a:tc vMerge="1">
                  <a:txBody>
                    <a:bodyPr/>
                    <a:lstStyle/>
                    <a:p>
                      <a:pPr marL="368348" lvl="0" indent="-368348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1" lang="ko-KR" altLang="en-US" sz="2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미세먼지와 관련된 뉴스기사를 제공</a:t>
                      </a:r>
                      <a:endParaRPr kumimoji="1" lang="ko-KR" altLang="en-US" sz="20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pPr marL="368348" lvl="0" indent="-368348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1" lang="ko-KR" altLang="en-US" sz="2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미세먼지와 관련된 뉴스기사를 제공</a:t>
                      </a:r>
                      <a:endParaRPr kumimoji="1" lang="ko-KR" altLang="en-US" sz="20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22227" lvl="1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0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CORE_BEST</a:t>
                      </a:r>
                      <a:br>
                        <a:rPr kumimoji="1" lang="ko-KR" altLang="en-US" sz="20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</a:br>
                      <a:r>
                        <a:rPr kumimoji="1" lang="ko-KR" altLang="en-US" sz="20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_</a:t>
                      </a:r>
                      <a:r>
                        <a:rPr kumimoji="1" lang="en-US" altLang="ko-KR" sz="20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WORLD</a:t>
                      </a:r>
                      <a:endParaRPr kumimoji="1" lang="ko-KR" altLang="en-US" sz="20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2227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0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주변국 </a:t>
                      </a:r>
                      <a:r>
                        <a:rPr kumimoji="1" lang="ko-KR" altLang="en-US" sz="2000" b="0" i="0" baseline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안심여행지</a:t>
                      </a:r>
                      <a:r>
                        <a:rPr kumimoji="1" lang="ko-KR" altLang="en-US" sz="20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 추천</a:t>
                      </a:r>
                      <a:endParaRPr kumimoji="1" lang="ko-KR" altLang="en-US" sz="20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돋움"/>
                        <a:ea typeface="돋움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2227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0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중</a:t>
                      </a:r>
                      <a:endParaRPr kumimoji="1" lang="ko-KR" altLang="en-US" sz="20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돋움"/>
                        <a:ea typeface="돋움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457259" lvl="1" indent="-376540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1" lang="ko-KR" altLang="en-US" sz="20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주변국 </a:t>
                      </a:r>
                      <a:r>
                        <a:rPr kumimoji="1" lang="ko-KR" altLang="en-US" sz="20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여행지를 고르지 못한 이용자가 여행을 원하는 날짜를 입력하면 해당 날짜에 미세먼지 </a:t>
                      </a:r>
                      <a:r>
                        <a:rPr kumimoji="1" lang="ko-KR" altLang="en-US" sz="2000" b="0" i="0" baseline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안심국가를</a:t>
                      </a:r>
                      <a:r>
                        <a:rPr kumimoji="1" lang="ko-KR" altLang="en-US" sz="20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 추천 </a:t>
                      </a:r>
                    </a:p>
                    <a:p>
                      <a:pPr marL="457259" lvl="1" indent="-376540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0" lang="ko-KR" altLang="en-US" sz="2000" b="0" i="0" baseline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안심국가를</a:t>
                      </a:r>
                      <a:r>
                        <a:rPr kumimoji="0" lang="ko-KR" altLang="en-US" sz="20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 클릭하면 해당 지역 내 주요 관광지를 추천</a:t>
                      </a:r>
                      <a:endParaRPr kumimoji="0" lang="ko-KR" altLang="en-US" sz="20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돋움"/>
                        <a:ea typeface="돋움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0734">
                <a:tc rowSpan="2">
                  <a:txBody>
                    <a:bodyPr/>
                    <a:lstStyle/>
                    <a:p>
                      <a:pPr marL="117490" lvl="1" indent="-95262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SUB</a:t>
                      </a:r>
                      <a:endParaRPr kumimoji="1" lang="ko-KR" altLang="en-US" sz="20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22227" lvl="1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서브기능</a:t>
                      </a:r>
                      <a:endParaRPr kumimoji="1" lang="ko-KR" altLang="en-US" sz="20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2227" lvl="1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ko-KR" sz="2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SUB_VIEW</a:t>
                      </a:r>
                      <a:endParaRPr kumimoji="1" lang="ko-KR" altLang="ko-KR" sz="20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2227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CCTV영상</a:t>
                      </a:r>
                      <a:br>
                        <a:rPr kumimoji="1" lang="ko-KR" altLang="en-US" sz="2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</a:br>
                      <a:r>
                        <a:rPr kumimoji="1" lang="ko-KR" altLang="en-US" sz="2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정보 제공</a:t>
                      </a:r>
                      <a:endParaRPr kumimoji="1" lang="ko-KR" altLang="en-US" sz="2000" b="0" i="0">
                        <a:solidFill>
                          <a:srgbClr val="000000">
                            <a:alpha val="100000"/>
                          </a:srgbClr>
                        </a:solidFill>
                        <a:latin typeface="돋움"/>
                        <a:ea typeface="돋움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2227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상</a:t>
                      </a:r>
                      <a:endParaRPr kumimoji="1" lang="ko-KR" altLang="en-US" sz="2000" b="0" i="0">
                        <a:solidFill>
                          <a:srgbClr val="000000">
                            <a:alpha val="100000"/>
                          </a:srgbClr>
                        </a:solidFill>
                        <a:latin typeface="돋움"/>
                        <a:ea typeface="돋움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457259" lvl="1" indent="-376540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1" lang="ko-KR" altLang="en-US" sz="2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국내 미세먼지 수치가 적힌 지역을 선택하면, 해당 지역의 CCTV 영상을 볼 수 있는 모달창이 출력</a:t>
                      </a:r>
                      <a:endParaRPr kumimoji="1" lang="ko-KR" altLang="en-US" sz="2000" b="0" i="0">
                        <a:solidFill>
                          <a:srgbClr val="000000">
                            <a:alpha val="100000"/>
                          </a:srgbClr>
                        </a:solidFill>
                        <a:latin typeface="돋움"/>
                        <a:ea typeface="돋움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0734">
                <a:tc vMerge="1">
                  <a:txBody>
                    <a:bodyPr/>
                    <a:lstStyle/>
                    <a:p>
                      <a:pPr marL="368348" lvl="0" indent="-368348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1" lang="ko-KR" altLang="en-US" sz="2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미세먼지와 관련된 뉴스기사를 제공</a:t>
                      </a:r>
                      <a:endParaRPr kumimoji="1" lang="ko-KR" altLang="en-US" sz="20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pPr marL="368348" lvl="0" indent="-368348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1" lang="ko-KR" altLang="en-US" sz="2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미세먼지와 관련된 뉴스기사를 제공</a:t>
                      </a:r>
                      <a:endParaRPr kumimoji="1" lang="ko-KR" altLang="en-US" sz="20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22227" lvl="1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SUB_NEWS</a:t>
                      </a:r>
                      <a:endParaRPr kumimoji="1" lang="ko-KR" altLang="en-US" sz="20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2227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미세먼지</a:t>
                      </a:r>
                      <a:br>
                        <a:rPr kumimoji="1" lang="ko-KR" altLang="en-US" sz="2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</a:br>
                      <a:r>
                        <a:rPr kumimoji="1" lang="ko-KR" altLang="en-US" sz="2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뉴스 제공</a:t>
                      </a:r>
                      <a:endParaRPr kumimoji="1" lang="ko-KR" altLang="en-US" sz="2000" b="0" i="0">
                        <a:solidFill>
                          <a:srgbClr val="000000">
                            <a:alpha val="100000"/>
                          </a:srgbClr>
                        </a:solidFill>
                        <a:latin typeface="돋움"/>
                        <a:ea typeface="돋움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2227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0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하</a:t>
                      </a:r>
                      <a:endParaRPr kumimoji="1" lang="ko-KR" altLang="en-US" sz="20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돋움"/>
                        <a:ea typeface="돋움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8348" lvl="0" indent="-368348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1" lang="ko-KR" altLang="en-US" sz="20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미세먼지와 관련된 뉴스기사를 제공</a:t>
                      </a:r>
                      <a:endParaRPr kumimoji="1" lang="ko-KR" altLang="en-US" sz="20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돋움"/>
                        <a:ea typeface="돋움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0091" name="TextBox 20090"/>
          <p:cNvSpPr txBox="1"/>
          <p:nvPr/>
        </p:nvSpPr>
        <p:spPr>
          <a:xfrm>
            <a:off x="1063435" y="517428"/>
            <a:ext cx="4569557" cy="54600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000" b="1" i="0" baseline="0">
                <a:solidFill>
                  <a:srgbClr val="FFFFFF">
                    <a:alpha val="100000"/>
                  </a:srgbClr>
                </a:solidFill>
                <a:latin typeface="D2Coding"/>
              </a:rPr>
              <a:t>3. 서비스 기획 및 설계</a:t>
            </a:r>
            <a:endParaRPr kumimoji="0" lang="ko-KR" altLang="en-US" sz="3000" b="1" i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740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0997" name="그림 20996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0742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0999" name="그림 20998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1000" name="TextBox 20999"/>
          <p:cNvSpPr txBox="1"/>
          <p:nvPr/>
        </p:nvSpPr>
        <p:spPr>
          <a:xfrm>
            <a:off x="1139626" y="1863412"/>
            <a:ext cx="8302688" cy="59992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400" b="1" i="0" baseline="0">
                <a:solidFill>
                  <a:srgbClr val="1B1760">
                    <a:alpha val="100000"/>
                  </a:srgbClr>
                </a:solidFill>
                <a:latin typeface="D2Coding"/>
              </a:rPr>
              <a:t>수집 데이터 속성 명세서</a:t>
            </a:r>
            <a:endParaRPr kumimoji="0" lang="ko-KR" altLang="en-US" sz="3400" b="1" i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21001" name="TextBox 21000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>
                <a:solidFill>
                  <a:srgbClr val="FFFFFF">
                    <a:alpha val="100000"/>
                  </a:srgbClr>
                </a:solidFill>
                <a:latin typeface="D2Coding"/>
              </a:rPr>
              <a:t>17</a:t>
            </a:r>
            <a:endParaRPr kumimoji="0" lang="en-US" altLang="en-US" sz="3000" b="1" i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0746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1003" name="그림 21002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1004" name="TextBox 21003"/>
          <p:cNvSpPr txBox="1"/>
          <p:nvPr/>
        </p:nvSpPr>
        <p:spPr>
          <a:xfrm>
            <a:off x="1063435" y="517428"/>
            <a:ext cx="4569557" cy="54600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000" b="1" i="0" baseline="0">
                <a:solidFill>
                  <a:srgbClr val="FFFFFF">
                    <a:alpha val="100000"/>
                  </a:srgbClr>
                </a:solidFill>
                <a:latin typeface="D2Coding"/>
              </a:rPr>
              <a:t>3. 서비스 기획 및 설계</a:t>
            </a:r>
            <a:endParaRPr kumimoji="0" lang="ko-KR" altLang="en-US" sz="3000" b="1" i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aphicFrame>
        <p:nvGraphicFramePr>
          <p:cNvPr id="20749" name="표 20748"/>
          <p:cNvGraphicFramePr/>
          <p:nvPr/>
        </p:nvGraphicFramePr>
        <p:xfrm>
          <a:off x="1269792" y="2706200"/>
          <a:ext cx="15935566" cy="6544095"/>
        </p:xfrm>
        <a:graphic>
          <a:graphicData uri="http://schemas.openxmlformats.org/drawingml/2006/table">
            <a:tbl>
              <a:tblPr firstRow="1" bandRow="1"/>
              <a:tblGrid>
                <a:gridCol w="33743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506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916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189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15828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2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데이터명</a:t>
                      </a:r>
                      <a:endParaRPr kumimoji="0" lang="ko-KR" altLang="en-US" sz="2200" b="1" i="0">
                        <a:solidFill>
                          <a:srgbClr val="FFFFFF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2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수집 기관</a:t>
                      </a:r>
                      <a:endParaRPr kumimoji="0" lang="ko-KR" altLang="en-US" sz="2200" b="1" i="0">
                        <a:solidFill>
                          <a:srgbClr val="FFFFFF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2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수집 속성</a:t>
                      </a:r>
                      <a:endParaRPr kumimoji="0" lang="ko-KR" altLang="en-US" sz="2200" b="1" i="0">
                        <a:solidFill>
                          <a:srgbClr val="FFFFFF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2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비  고</a:t>
                      </a:r>
                      <a:endParaRPr kumimoji="0" lang="ko-KR" altLang="en-US" sz="2200" b="1" i="0">
                        <a:solidFill>
                          <a:srgbClr val="FFFFFF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5828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구글 지도 API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구글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세계 지도 / 국내 지도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5828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실시간 미세먼지 데이터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공공데이터포탈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실시간 국내 미세먼지 데이터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5828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CCTV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도시교통정보센터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지역별 실시간 시각정보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33299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전세계 대기질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https://</a:t>
                      </a:r>
                      <a:r>
                        <a:rPr kumimoji="0" lang="ko-KR" altLang="en-US" sz="2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aqicn</a:t>
                      </a: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.org/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전세계 대기질 실시간 정보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15828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미세먼지 세부 측정정보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에어코리아(환경부)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2017년~2024년 국내 시군구 및 </a:t>
                      </a:r>
                      <a:b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</a:br>
                      <a:r>
                        <a:rPr kumimoji="1" lang="en-US" altLang="ko-KR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1</a:t>
                      </a: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시간별 미세먼지/초미세먼지 농도</a:t>
                      </a:r>
                    </a:p>
                  </a:txBody>
                  <a:tcPr anchor="ctr">
                    <a:lnL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2726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15828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15828"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764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2021" name="그림 22020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1766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2023" name="그림 22022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2024" name="TextBox 22023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D2Coding"/>
              </a:rPr>
              <a:t>18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22027" name="TextBox 22026"/>
          <p:cNvSpPr txBox="1"/>
          <p:nvPr/>
        </p:nvSpPr>
        <p:spPr>
          <a:xfrm>
            <a:off x="1063435" y="517428"/>
            <a:ext cx="4569557" cy="54600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000" b="1" i="0" baseline="0">
                <a:solidFill>
                  <a:srgbClr val="FFFFFF">
                    <a:alpha val="100000"/>
                  </a:srgbClr>
                </a:solidFill>
                <a:latin typeface="D2Coding"/>
              </a:rPr>
              <a:t>3. 서비스 기획 및 설계</a:t>
            </a:r>
            <a:endParaRPr kumimoji="0" lang="ko-KR" altLang="en-US" sz="3000" b="1" i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22028" name="TextBox 22027"/>
          <p:cNvSpPr txBox="1"/>
          <p:nvPr/>
        </p:nvSpPr>
        <p:spPr>
          <a:xfrm>
            <a:off x="14320202" y="-36449"/>
            <a:ext cx="8302688" cy="59992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400" b="1" i="0" baseline="0" dirty="0">
                <a:solidFill>
                  <a:srgbClr val="1B1760">
                    <a:alpha val="100000"/>
                  </a:srgbClr>
                </a:solidFill>
                <a:latin typeface="D2Coding"/>
              </a:rPr>
              <a:t>스토리보드(1/#)</a:t>
            </a:r>
            <a:endParaRPr kumimoji="0" lang="ko-KR" altLang="en-US" sz="3400" b="1" i="0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2150916"/>
              </p:ext>
            </p:extLst>
          </p:nvPr>
        </p:nvGraphicFramePr>
        <p:xfrm>
          <a:off x="625698" y="2205290"/>
          <a:ext cx="17024081" cy="75410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7667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572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29952">
                <a:tc rowSpan="4">
                  <a:txBody>
                    <a:bodyPr/>
                    <a:lstStyle/>
                    <a:p>
                      <a:pPr algn="ctr" latinLnBrk="1"/>
                      <a:endParaRPr lang="en-US" altLang="ko-KR" sz="2000" dirty="0" smtClean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endParaRPr lang="ko-KR" altLang="en-US" sz="2000" dirty="0">
                        <a:latin typeface="+mn-ea"/>
                        <a:ea typeface="+mn-ea"/>
                      </a:endParaRPr>
                    </a:p>
                  </a:txBody>
                  <a:tcPr marL="129601" marR="129601" marT="64800" marB="6480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+mn-ea"/>
                          <a:ea typeface="+mn-ea"/>
                        </a:rPr>
                        <a:t>기 능</a:t>
                      </a:r>
                    </a:p>
                  </a:txBody>
                  <a:tcPr marL="129601" marR="129601" marT="64800" marB="648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51938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2000" baseline="0" dirty="0" smtClean="0">
                          <a:latin typeface="맑은 고딕" charset="0"/>
                          <a:ea typeface="맑은 고딕" charset="0"/>
                        </a:rPr>
                        <a:t>미안해 메인 </a:t>
                      </a:r>
                      <a:r>
                        <a:rPr lang="ko-KR" altLang="en-US" sz="2000" baseline="0" dirty="0" err="1" smtClean="0">
                          <a:latin typeface="맑은 고딕" charset="0"/>
                          <a:ea typeface="맑은 고딕" charset="0"/>
                        </a:rPr>
                        <a:t>베너</a:t>
                      </a:r>
                      <a:r>
                        <a:rPr lang="ko-KR" altLang="en-US" sz="2000" baseline="0" dirty="0" smtClean="0"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en-US" altLang="ko-KR" sz="2000" baseline="0" dirty="0" smtClean="0">
                          <a:latin typeface="맑은 고딕" charset="0"/>
                          <a:ea typeface="맑은 고딕" charset="0"/>
                        </a:rPr>
                        <a:t>/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dirty="0" smtClean="0">
                          <a:latin typeface="맑은 고딕" charset="0"/>
                          <a:ea typeface="맑은 고딕" charset="0"/>
                        </a:rPr>
                        <a:t>    선택 메뉴</a:t>
                      </a:r>
                      <a:endParaRPr lang="en-US" altLang="ko-KR" sz="2000" dirty="0" smtClean="0">
                        <a:latin typeface="맑은 고딕" charset="0"/>
                        <a:ea typeface="맑은 고딕" charset="0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 smtClean="0">
                          <a:latin typeface="맑은 고딕" charset="0"/>
                          <a:ea typeface="맑은 고딕" charset="0"/>
                        </a:rPr>
                        <a:t>        - </a:t>
                      </a:r>
                      <a:r>
                        <a:rPr lang="ko-KR" altLang="en-US" sz="2000" dirty="0" smtClean="0">
                          <a:latin typeface="맑은 고딕" charset="0"/>
                          <a:ea typeface="맑은 고딕" charset="0"/>
                        </a:rPr>
                        <a:t>국내 지도 보기</a:t>
                      </a:r>
                      <a:endParaRPr lang="en-US" altLang="ko-KR" sz="2000" dirty="0" smtClean="0">
                        <a:latin typeface="맑은 고딕" charset="0"/>
                        <a:ea typeface="맑은 고딕" charset="0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 smtClean="0">
                          <a:latin typeface="맑은 고딕" charset="0"/>
                          <a:ea typeface="맑은 고딕" charset="0"/>
                        </a:rPr>
                        <a:t>        - </a:t>
                      </a:r>
                      <a:r>
                        <a:rPr lang="ko-KR" altLang="en-US" sz="2000" dirty="0" smtClean="0">
                          <a:latin typeface="맑은 고딕" charset="0"/>
                          <a:ea typeface="맑은 고딕" charset="0"/>
                        </a:rPr>
                        <a:t>해외 지도 보기</a:t>
                      </a:r>
                      <a:endParaRPr lang="en-US" altLang="ko-KR" sz="2000" dirty="0" smtClean="0">
                        <a:latin typeface="맑은 고딕" charset="0"/>
                        <a:ea typeface="맑은 고딕" charset="0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 smtClean="0">
                          <a:latin typeface="맑은 고딕" charset="0"/>
                          <a:ea typeface="맑은 고딕" charset="0"/>
                        </a:rPr>
                        <a:t>        - </a:t>
                      </a:r>
                      <a:r>
                        <a:rPr lang="ko-KR" altLang="en-US" sz="2000" dirty="0" smtClean="0">
                          <a:latin typeface="맑은 고딕" charset="0"/>
                          <a:ea typeface="맑은 고딕" charset="0"/>
                        </a:rPr>
                        <a:t>실시간 정보 보기</a:t>
                      </a:r>
                      <a:endParaRPr lang="en-US" altLang="ko-KR" sz="2000" dirty="0" smtClean="0">
                        <a:latin typeface="맑은 고딕" charset="0"/>
                        <a:ea typeface="맑은 고딕" charset="0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 smtClean="0">
                          <a:latin typeface="맑은 고딕" charset="0"/>
                          <a:ea typeface="맑은 고딕" charset="0"/>
                        </a:rPr>
                        <a:t>        - </a:t>
                      </a:r>
                      <a:r>
                        <a:rPr lang="ko-KR" altLang="en-US" sz="2000" dirty="0" smtClean="0">
                          <a:latin typeface="맑은 고딕" charset="0"/>
                          <a:ea typeface="맑은 고딕" charset="0"/>
                        </a:rPr>
                        <a:t>예측하기</a:t>
                      </a:r>
                      <a:endParaRPr lang="en-US" altLang="ko-KR" sz="2000" dirty="0" smtClean="0">
                        <a:latin typeface="맑은 고딕" charset="0"/>
                        <a:ea typeface="맑은 고딕" charset="0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 smtClean="0">
                          <a:latin typeface="맑은 고딕" charset="0"/>
                          <a:ea typeface="맑은 고딕" charset="0"/>
                        </a:rPr>
                        <a:t>2.  </a:t>
                      </a:r>
                      <a:r>
                        <a:rPr lang="ko-KR" altLang="en-US" sz="2000" dirty="0" smtClean="0">
                          <a:latin typeface="맑은 고딕" charset="0"/>
                          <a:ea typeface="맑은 고딕" charset="0"/>
                        </a:rPr>
                        <a:t>국내 미세먼지 순위 </a:t>
                      </a:r>
                      <a:r>
                        <a:rPr lang="en-US" altLang="ko-KR" sz="2000" dirty="0" smtClean="0">
                          <a:latin typeface="맑은 고딕" charset="0"/>
                          <a:ea typeface="맑은 고딕" charset="0"/>
                        </a:rPr>
                        <a:t>/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 smtClean="0">
                          <a:latin typeface="맑은 고딕" charset="0"/>
                          <a:ea typeface="맑은 고딕" charset="0"/>
                        </a:rPr>
                        <a:t>    </a:t>
                      </a:r>
                      <a:r>
                        <a:rPr lang="ko-KR" altLang="en-US" sz="2000" dirty="0" smtClean="0">
                          <a:latin typeface="맑은 고딕" charset="0"/>
                          <a:ea typeface="맑은 고딕" charset="0"/>
                        </a:rPr>
                        <a:t>해외 미세먼지 순위</a:t>
                      </a:r>
                      <a:endParaRPr lang="en-US" altLang="ko-KR" sz="2000" dirty="0" smtClean="0">
                        <a:latin typeface="맑은 고딕" charset="0"/>
                        <a:ea typeface="맑은 고딕" charset="0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aseline="0" dirty="0" smtClean="0">
                          <a:latin typeface="맑은 고딕" charset="0"/>
                          <a:ea typeface="맑은 고딕" charset="0"/>
                        </a:rPr>
                        <a:t>3.  </a:t>
                      </a:r>
                      <a:r>
                        <a:rPr lang="ko-KR" altLang="en-US" sz="2000" baseline="0" dirty="0" smtClean="0">
                          <a:latin typeface="맑은 고딕" charset="0"/>
                          <a:ea typeface="맑은 고딕" charset="0"/>
                        </a:rPr>
                        <a:t>프로젝트 </a:t>
                      </a:r>
                      <a:r>
                        <a:rPr lang="ko-KR" altLang="en-US" sz="2000" baseline="0" dirty="0" err="1" smtClean="0">
                          <a:latin typeface="맑은 고딕" charset="0"/>
                          <a:ea typeface="맑은 고딕" charset="0"/>
                        </a:rPr>
                        <a:t>소개글</a:t>
                      </a:r>
                      <a:endParaRPr lang="en-US" altLang="ko-KR" sz="2000" dirty="0" smtClean="0">
                        <a:latin typeface="맑은 고딕" charset="0"/>
                        <a:ea typeface="맑은 고딕" charset="0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 smtClean="0">
                          <a:latin typeface="맑은 고딕" charset="0"/>
                          <a:ea typeface="맑은 고딕" charset="0"/>
                        </a:rPr>
                        <a:t>4.  </a:t>
                      </a:r>
                      <a:r>
                        <a:rPr lang="ko-KR" altLang="en-US" sz="2000" dirty="0" err="1" smtClean="0">
                          <a:latin typeface="맑은 고딕" charset="0"/>
                          <a:ea typeface="맑은 고딕" charset="0"/>
                        </a:rPr>
                        <a:t>로그인창</a:t>
                      </a:r>
                      <a:endParaRPr lang="en-US" altLang="ko-KR" sz="2000" dirty="0" smtClean="0">
                        <a:latin typeface="맑은 고딕" charset="0"/>
                        <a:ea typeface="맑은 고딕" charset="0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 smtClean="0">
                          <a:latin typeface="맑은 고딕" charset="0"/>
                          <a:ea typeface="맑은 고딕" charset="0"/>
                        </a:rPr>
                        <a:t>5.  </a:t>
                      </a:r>
                      <a:r>
                        <a:rPr lang="ko-KR" altLang="en-US" sz="2000" dirty="0" smtClean="0">
                          <a:latin typeface="맑은 고딕" charset="0"/>
                          <a:ea typeface="맑은 고딕" charset="0"/>
                        </a:rPr>
                        <a:t>미세먼지</a:t>
                      </a:r>
                      <a:r>
                        <a:rPr lang="ko-KR" altLang="en-US" sz="2000" baseline="0" dirty="0" smtClean="0">
                          <a:latin typeface="맑은 고딕" charset="0"/>
                          <a:ea typeface="맑은 고딕" charset="0"/>
                        </a:rPr>
                        <a:t> 관련 기사</a:t>
                      </a:r>
                      <a:endParaRPr lang="en-US" altLang="ko-KR" sz="2000" baseline="0" dirty="0" smtClean="0">
                        <a:latin typeface="맑은 고딕" charset="0"/>
                        <a:ea typeface="맑은 고딕" charset="0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000" dirty="0" smtClean="0">
                        <a:latin typeface="맑은 고딕" charset="0"/>
                        <a:ea typeface="맑은 고딕" charset="0"/>
                      </a:endParaRPr>
                    </a:p>
                  </a:txBody>
                  <a:tcPr marL="129601" marR="129601" marT="64800" marB="648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995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+mn-ea"/>
                          <a:ea typeface="+mn-ea"/>
                        </a:rPr>
                        <a:t>비 고</a:t>
                      </a:r>
                    </a:p>
                  </a:txBody>
                  <a:tcPr marL="129601" marR="129601" marT="64800" marB="648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20278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2000" dirty="0">
                        <a:latin typeface="+mn-ea"/>
                        <a:ea typeface="+mn-ea"/>
                      </a:endParaRPr>
                    </a:p>
                  </a:txBody>
                  <a:tcPr marL="129601" marR="129601" marT="64800" marB="648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0972166"/>
              </p:ext>
            </p:extLst>
          </p:nvPr>
        </p:nvGraphicFramePr>
        <p:xfrm>
          <a:off x="620579" y="576204"/>
          <a:ext cx="17029190" cy="163798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973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172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973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3172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459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기 능 명</a:t>
                      </a:r>
                    </a:p>
                  </a:txBody>
                  <a:tcPr marL="129601" marR="129601" marT="64800" marB="648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smtClean="0"/>
                        <a:t>메인 뷰</a:t>
                      </a:r>
                      <a:endParaRPr lang="ko-KR" altLang="en-US" sz="2000" dirty="0"/>
                    </a:p>
                  </a:txBody>
                  <a:tcPr marL="129601" marR="129601" marT="64800" marB="648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담당자</a:t>
                      </a:r>
                    </a:p>
                  </a:txBody>
                  <a:tcPr marL="129601" marR="129601" marT="64800" marB="648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smtClean="0"/>
                        <a:t>김유진</a:t>
                      </a:r>
                      <a:r>
                        <a:rPr lang="en-US" altLang="ko-KR" sz="2000" dirty="0" smtClean="0"/>
                        <a:t>, </a:t>
                      </a:r>
                      <a:r>
                        <a:rPr lang="ko-KR" altLang="en-US" sz="2000" dirty="0" smtClean="0"/>
                        <a:t>김한민</a:t>
                      </a:r>
                      <a:endParaRPr lang="ko-KR" altLang="en-US" sz="2000" dirty="0"/>
                    </a:p>
                  </a:txBody>
                  <a:tcPr marL="129601" marR="129601" marT="64800" marB="648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59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작성일자</a:t>
                      </a:r>
                    </a:p>
                  </a:txBody>
                  <a:tcPr marL="129601" marR="129601" marT="64800" marB="648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/>
                        <a:t>2024.</a:t>
                      </a:r>
                      <a:r>
                        <a:rPr lang="en-US" altLang="ko-KR" sz="2000" baseline="0" dirty="0" smtClean="0"/>
                        <a:t> </a:t>
                      </a:r>
                      <a:r>
                        <a:rPr lang="en-US" altLang="ko-KR" sz="2000" dirty="0" smtClean="0"/>
                        <a:t>06.</a:t>
                      </a:r>
                      <a:r>
                        <a:rPr lang="en-US" altLang="ko-KR" sz="2000" baseline="0" dirty="0" smtClean="0"/>
                        <a:t> </a:t>
                      </a:r>
                      <a:r>
                        <a:rPr lang="en-US" altLang="ko-KR" sz="2000" dirty="0" smtClean="0"/>
                        <a:t>12</a:t>
                      </a:r>
                      <a:endParaRPr lang="ko-KR" altLang="en-US" sz="2000" dirty="0"/>
                    </a:p>
                  </a:txBody>
                  <a:tcPr marL="129601" marR="129601" marT="64800" marB="648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Request</a:t>
                      </a:r>
                      <a:endParaRPr lang="ko-KR" altLang="en-US" sz="2000" dirty="0"/>
                    </a:p>
                  </a:txBody>
                  <a:tcPr marL="129601" marR="129601" marT="64800" marB="648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/>
                        <a:t>-</a:t>
                      </a:r>
                      <a:endParaRPr lang="ko-KR" altLang="en-US" sz="2000" dirty="0"/>
                    </a:p>
                  </a:txBody>
                  <a:tcPr marL="129601" marR="129601" marT="64800" marB="648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5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Controller</a:t>
                      </a:r>
                      <a:endParaRPr lang="ko-KR" altLang="en-US" sz="2000" dirty="0"/>
                    </a:p>
                  </a:txBody>
                  <a:tcPr marL="129601" marR="129601" marT="64800" marB="648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/>
                        <a:t>-</a:t>
                      </a:r>
                      <a:endParaRPr lang="ko-KR" altLang="en-US" sz="2000" dirty="0"/>
                    </a:p>
                  </a:txBody>
                  <a:tcPr marL="129601" marR="129601" marT="64800" marB="648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View</a:t>
                      </a:r>
                      <a:endParaRPr lang="ko-KR" altLang="en-US" sz="2000" dirty="0"/>
                    </a:p>
                  </a:txBody>
                  <a:tcPr marL="129601" marR="129601" marT="64800" marB="648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/>
                        <a:t>-</a:t>
                      </a:r>
                      <a:endParaRPr lang="ko-KR" altLang="en-US" sz="2000" dirty="0"/>
                    </a:p>
                  </a:txBody>
                  <a:tcPr marL="129601" marR="129601" marT="64800" marB="648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3" name="그림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3246" y="2291757"/>
            <a:ext cx="8823539" cy="7115758"/>
          </a:xfrm>
          <a:prstGeom prst="rect">
            <a:avLst/>
          </a:prstGeom>
        </p:spPr>
      </p:pic>
      <p:sp>
        <p:nvSpPr>
          <p:cNvPr id="17" name="타원 16"/>
          <p:cNvSpPr/>
          <p:nvPr/>
        </p:nvSpPr>
        <p:spPr>
          <a:xfrm>
            <a:off x="1540306" y="2599503"/>
            <a:ext cx="838354" cy="7391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 smtClean="0"/>
              <a:t>1</a:t>
            </a:r>
            <a:endParaRPr lang="ko-KR" altLang="en-US" sz="3600" dirty="0"/>
          </a:p>
        </p:txBody>
      </p:sp>
      <p:sp>
        <p:nvSpPr>
          <p:cNvPr id="7" name="왼쪽 중괄호 6"/>
          <p:cNvSpPr/>
          <p:nvPr/>
        </p:nvSpPr>
        <p:spPr>
          <a:xfrm>
            <a:off x="2583246" y="2430333"/>
            <a:ext cx="228642" cy="1066996"/>
          </a:xfrm>
          <a:prstGeom prst="leftBrac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왼쪽 중괄호 33"/>
          <p:cNvSpPr/>
          <p:nvPr/>
        </p:nvSpPr>
        <p:spPr>
          <a:xfrm>
            <a:off x="2583246" y="3622167"/>
            <a:ext cx="228642" cy="4565923"/>
          </a:xfrm>
          <a:prstGeom prst="leftBrac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1642599" y="5567197"/>
            <a:ext cx="838354" cy="7391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 smtClean="0"/>
              <a:t>2</a:t>
            </a:r>
            <a:endParaRPr lang="ko-KR" altLang="en-US" sz="3600" dirty="0"/>
          </a:p>
        </p:txBody>
      </p:sp>
      <p:sp>
        <p:nvSpPr>
          <p:cNvPr id="36" name="타원 35"/>
          <p:cNvSpPr/>
          <p:nvPr/>
        </p:nvSpPr>
        <p:spPr>
          <a:xfrm>
            <a:off x="1642599" y="8413219"/>
            <a:ext cx="838354" cy="7391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 smtClean="0"/>
              <a:t>3</a:t>
            </a:r>
            <a:endParaRPr lang="ko-KR" altLang="en-US" sz="3600" dirty="0"/>
          </a:p>
        </p:txBody>
      </p:sp>
      <p:sp>
        <p:nvSpPr>
          <p:cNvPr id="37" name="왼쪽 중괄호 36"/>
          <p:cNvSpPr/>
          <p:nvPr/>
        </p:nvSpPr>
        <p:spPr>
          <a:xfrm rot="10800000">
            <a:off x="11195427" y="3622166"/>
            <a:ext cx="211356" cy="1438042"/>
          </a:xfrm>
          <a:prstGeom prst="leftBrac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왼쪽 중괄호 37"/>
          <p:cNvSpPr/>
          <p:nvPr/>
        </p:nvSpPr>
        <p:spPr>
          <a:xfrm rot="10800000">
            <a:off x="11195427" y="5341262"/>
            <a:ext cx="211356" cy="2846827"/>
          </a:xfrm>
          <a:prstGeom prst="leftBrac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11509078" y="4005994"/>
            <a:ext cx="838354" cy="7391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 smtClean="0"/>
              <a:t>4</a:t>
            </a:r>
            <a:endParaRPr lang="ko-KR" altLang="en-US" sz="3600" dirty="0"/>
          </a:p>
        </p:txBody>
      </p:sp>
      <p:sp>
        <p:nvSpPr>
          <p:cNvPr id="40" name="타원 39"/>
          <p:cNvSpPr/>
          <p:nvPr/>
        </p:nvSpPr>
        <p:spPr>
          <a:xfrm>
            <a:off x="11509078" y="6418901"/>
            <a:ext cx="838354" cy="7391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 smtClean="0"/>
              <a:t>5</a:t>
            </a:r>
            <a:endParaRPr lang="ko-KR" altLang="en-US" sz="3600" dirty="0"/>
          </a:p>
        </p:txBody>
      </p:sp>
      <p:sp>
        <p:nvSpPr>
          <p:cNvPr id="41" name="왼쪽 중괄호 40"/>
          <p:cNvSpPr/>
          <p:nvPr/>
        </p:nvSpPr>
        <p:spPr>
          <a:xfrm>
            <a:off x="2583246" y="8346883"/>
            <a:ext cx="228642" cy="862847"/>
          </a:xfrm>
          <a:prstGeom prst="leftBrac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764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2021" name="그림 22020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1766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2023" name="그림 22022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2024" name="TextBox 22023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D2Coding"/>
              </a:rPr>
              <a:t>19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22027" name="TextBox 22026"/>
          <p:cNvSpPr txBox="1"/>
          <p:nvPr/>
        </p:nvSpPr>
        <p:spPr>
          <a:xfrm>
            <a:off x="1063435" y="517428"/>
            <a:ext cx="4569557" cy="54600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000" b="1" i="0" baseline="0">
                <a:solidFill>
                  <a:srgbClr val="FFFFFF">
                    <a:alpha val="100000"/>
                  </a:srgbClr>
                </a:solidFill>
                <a:latin typeface="D2Coding"/>
              </a:rPr>
              <a:t>3. 서비스 기획 및 설계</a:t>
            </a:r>
            <a:endParaRPr kumimoji="0" lang="ko-KR" altLang="en-US" sz="3000" b="1" i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22028" name="TextBox 22027"/>
          <p:cNvSpPr txBox="1"/>
          <p:nvPr/>
        </p:nvSpPr>
        <p:spPr>
          <a:xfrm>
            <a:off x="14320202" y="-36449"/>
            <a:ext cx="8302688" cy="59992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400" b="1" i="0" baseline="0" dirty="0">
                <a:solidFill>
                  <a:srgbClr val="1B1760">
                    <a:alpha val="100000"/>
                  </a:srgbClr>
                </a:solidFill>
                <a:latin typeface="D2Coding"/>
              </a:rPr>
              <a:t>스토리보드(1/#)</a:t>
            </a:r>
            <a:endParaRPr kumimoji="0" lang="ko-KR" altLang="en-US" sz="3400" b="1" i="0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3901492"/>
              </p:ext>
            </p:extLst>
          </p:nvPr>
        </p:nvGraphicFramePr>
        <p:xfrm>
          <a:off x="625698" y="2205290"/>
          <a:ext cx="17024081" cy="75410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7667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572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29952">
                <a:tc rowSpan="4">
                  <a:txBody>
                    <a:bodyPr/>
                    <a:lstStyle/>
                    <a:p>
                      <a:pPr algn="ctr" latinLnBrk="1"/>
                      <a:endParaRPr lang="en-US" altLang="ko-KR" sz="2000" dirty="0" smtClean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endParaRPr lang="ko-KR" altLang="en-US" sz="2000" dirty="0">
                        <a:latin typeface="+mn-ea"/>
                        <a:ea typeface="+mn-ea"/>
                      </a:endParaRPr>
                    </a:p>
                  </a:txBody>
                  <a:tcPr marL="129601" marR="129601" marT="64800" marB="6480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+mn-ea"/>
                          <a:ea typeface="+mn-ea"/>
                        </a:rPr>
                        <a:t>기 능</a:t>
                      </a:r>
                    </a:p>
                  </a:txBody>
                  <a:tcPr marL="129601" marR="129601" marT="64800" marB="648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51938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2000" baseline="0" dirty="0" smtClean="0">
                          <a:latin typeface="맑은 고딕" charset="0"/>
                          <a:ea typeface="맑은 고딕" charset="0"/>
                        </a:rPr>
                        <a:t>메인 지도 뷰</a:t>
                      </a:r>
                      <a:endParaRPr lang="en-US" altLang="ko-KR" sz="2000" baseline="0" dirty="0" smtClean="0">
                        <a:latin typeface="맑은 고딕" charset="0"/>
                        <a:ea typeface="맑은 고딕" charset="0"/>
                      </a:endParaRPr>
                    </a:p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2000" dirty="0" smtClean="0">
                          <a:latin typeface="맑은 고딕" charset="0"/>
                          <a:ea typeface="맑은 고딕" charset="0"/>
                        </a:rPr>
                        <a:t>사용자가 선택한 지역</a:t>
                      </a:r>
                      <a:endParaRPr lang="en-US" altLang="ko-KR" sz="2000" dirty="0" smtClean="0">
                        <a:latin typeface="맑은 고딕" charset="0"/>
                        <a:ea typeface="맑은 고딕" charset="0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 smtClean="0">
                          <a:latin typeface="맑은 고딕" charset="0"/>
                          <a:ea typeface="맑은 고딕" charset="0"/>
                        </a:rPr>
                        <a:t>3. </a:t>
                      </a:r>
                      <a:r>
                        <a:rPr lang="en-US" altLang="ko-KR" sz="1200" dirty="0" smtClean="0"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altLang="en-US" sz="2000" dirty="0" smtClean="0">
                          <a:latin typeface="맑은 고딕" charset="0"/>
                          <a:ea typeface="맑은 고딕" charset="0"/>
                        </a:rPr>
                        <a:t>해당 지역의 미세먼지 정보</a:t>
                      </a:r>
                    </a:p>
                  </a:txBody>
                  <a:tcPr marL="129601" marR="129601" marT="64800" marB="648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995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+mn-ea"/>
                          <a:ea typeface="+mn-ea"/>
                        </a:rPr>
                        <a:t>비 고</a:t>
                      </a:r>
                    </a:p>
                  </a:txBody>
                  <a:tcPr marL="129601" marR="129601" marT="64800" marB="648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20278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2000" dirty="0">
                        <a:latin typeface="+mn-ea"/>
                        <a:ea typeface="+mn-ea"/>
                      </a:endParaRPr>
                    </a:p>
                  </a:txBody>
                  <a:tcPr marL="129601" marR="129601" marT="64800" marB="648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2574930"/>
              </p:ext>
            </p:extLst>
          </p:nvPr>
        </p:nvGraphicFramePr>
        <p:xfrm>
          <a:off x="620579" y="576204"/>
          <a:ext cx="17029190" cy="163798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973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172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973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3172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459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기 능 명</a:t>
                      </a:r>
                    </a:p>
                  </a:txBody>
                  <a:tcPr marL="129601" marR="129601" marT="64800" marB="648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smtClean="0"/>
                        <a:t>미세먼지 수치 확인 지도 뷰</a:t>
                      </a:r>
                      <a:endParaRPr lang="ko-KR" altLang="en-US" sz="2000" dirty="0"/>
                    </a:p>
                  </a:txBody>
                  <a:tcPr marL="129601" marR="129601" marT="64800" marB="648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담당자</a:t>
                      </a:r>
                    </a:p>
                  </a:txBody>
                  <a:tcPr marL="129601" marR="129601" marT="64800" marB="648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smtClean="0"/>
                        <a:t>김광섭</a:t>
                      </a:r>
                      <a:r>
                        <a:rPr lang="en-US" altLang="ko-KR" sz="2000" dirty="0" smtClean="0"/>
                        <a:t>,</a:t>
                      </a:r>
                      <a:r>
                        <a:rPr lang="en-US" altLang="ko-KR" sz="2000" baseline="0" dirty="0" smtClean="0"/>
                        <a:t> </a:t>
                      </a:r>
                      <a:r>
                        <a:rPr lang="ko-KR" altLang="en-US" sz="2000" baseline="0" dirty="0" err="1" smtClean="0"/>
                        <a:t>전민경</a:t>
                      </a:r>
                      <a:r>
                        <a:rPr lang="en-US" altLang="ko-KR" sz="2000" baseline="0" dirty="0" smtClean="0"/>
                        <a:t>, </a:t>
                      </a:r>
                      <a:r>
                        <a:rPr lang="ko-KR" altLang="en-US" sz="2000" baseline="0" dirty="0" err="1" smtClean="0"/>
                        <a:t>허광혁</a:t>
                      </a:r>
                      <a:endParaRPr lang="ko-KR" altLang="en-US" sz="2000" dirty="0"/>
                    </a:p>
                  </a:txBody>
                  <a:tcPr marL="129601" marR="129601" marT="64800" marB="648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59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작성일자</a:t>
                      </a:r>
                    </a:p>
                  </a:txBody>
                  <a:tcPr marL="129601" marR="129601" marT="64800" marB="6480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 smtClean="0"/>
                        <a:t>2024.</a:t>
                      </a:r>
                      <a:r>
                        <a:rPr lang="en-US" altLang="ko-KR" sz="2000" baseline="0" dirty="0" smtClean="0"/>
                        <a:t> </a:t>
                      </a:r>
                      <a:r>
                        <a:rPr lang="en-US" altLang="ko-KR" sz="2000" dirty="0" smtClean="0"/>
                        <a:t>06.</a:t>
                      </a:r>
                      <a:r>
                        <a:rPr lang="en-US" altLang="ko-KR" sz="2000" baseline="0" dirty="0" smtClean="0"/>
                        <a:t> </a:t>
                      </a:r>
                      <a:r>
                        <a:rPr lang="en-US" altLang="ko-KR" sz="2000" dirty="0" smtClean="0"/>
                        <a:t>12</a:t>
                      </a:r>
                      <a:endParaRPr lang="ko-KR" altLang="en-US" sz="2000" dirty="0" smtClean="0"/>
                    </a:p>
                  </a:txBody>
                  <a:tcPr marL="129601" marR="129601" marT="64800" marB="648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Request</a:t>
                      </a:r>
                      <a:endParaRPr lang="ko-KR" altLang="en-US" sz="2000" dirty="0"/>
                    </a:p>
                  </a:txBody>
                  <a:tcPr marL="129601" marR="129601" marT="64800" marB="648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/>
                        <a:t>-</a:t>
                      </a:r>
                      <a:endParaRPr lang="ko-KR" altLang="en-US" sz="2000" dirty="0"/>
                    </a:p>
                  </a:txBody>
                  <a:tcPr marL="129601" marR="129601" marT="64800" marB="648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5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Controller</a:t>
                      </a:r>
                      <a:endParaRPr lang="ko-KR" altLang="en-US" sz="2000" dirty="0"/>
                    </a:p>
                  </a:txBody>
                  <a:tcPr marL="129601" marR="129601" marT="64800" marB="648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/>
                        <a:t>-</a:t>
                      </a:r>
                      <a:endParaRPr lang="ko-KR" altLang="en-US" sz="2000" dirty="0"/>
                    </a:p>
                  </a:txBody>
                  <a:tcPr marL="129601" marR="129601" marT="64800" marB="648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View</a:t>
                      </a:r>
                      <a:endParaRPr lang="ko-KR" altLang="en-US" sz="2000" dirty="0"/>
                    </a:p>
                  </a:txBody>
                  <a:tcPr marL="129601" marR="129601" marT="64800" marB="648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/>
                        <a:t>-</a:t>
                      </a:r>
                      <a:endParaRPr lang="ko-KR" altLang="en-US" sz="2000" dirty="0"/>
                    </a:p>
                  </a:txBody>
                  <a:tcPr marL="129601" marR="129601" marT="64800" marB="648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2" name="그림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2544" y="2584275"/>
            <a:ext cx="10284941" cy="6783046"/>
          </a:xfrm>
          <a:prstGeom prst="rect">
            <a:avLst/>
          </a:prstGeom>
        </p:spPr>
      </p:pic>
      <p:sp>
        <p:nvSpPr>
          <p:cNvPr id="16" name="타원 15"/>
          <p:cNvSpPr/>
          <p:nvPr/>
        </p:nvSpPr>
        <p:spPr>
          <a:xfrm>
            <a:off x="1540306" y="2599503"/>
            <a:ext cx="838354" cy="7391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 smtClean="0"/>
              <a:t>1</a:t>
            </a:r>
            <a:endParaRPr lang="ko-KR" altLang="en-US" sz="3600" dirty="0"/>
          </a:p>
        </p:txBody>
      </p:sp>
      <p:sp>
        <p:nvSpPr>
          <p:cNvPr id="18" name="타원 17"/>
          <p:cNvSpPr/>
          <p:nvPr/>
        </p:nvSpPr>
        <p:spPr>
          <a:xfrm>
            <a:off x="7595048" y="8160323"/>
            <a:ext cx="838354" cy="739174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 dirty="0"/>
          </a:p>
        </p:txBody>
      </p:sp>
      <p:sp>
        <p:nvSpPr>
          <p:cNvPr id="17" name="타원 16"/>
          <p:cNvSpPr/>
          <p:nvPr/>
        </p:nvSpPr>
        <p:spPr>
          <a:xfrm>
            <a:off x="6856715" y="8263045"/>
            <a:ext cx="838354" cy="7391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/>
              <a:t>2</a:t>
            </a:r>
            <a:endParaRPr lang="ko-KR" altLang="en-US" sz="3600" dirty="0"/>
          </a:p>
        </p:txBody>
      </p:sp>
      <p:sp>
        <p:nvSpPr>
          <p:cNvPr id="19" name="타원 18"/>
          <p:cNvSpPr/>
          <p:nvPr/>
        </p:nvSpPr>
        <p:spPr>
          <a:xfrm>
            <a:off x="4296453" y="2689558"/>
            <a:ext cx="838354" cy="7391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 smtClean="0"/>
              <a:t>3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538246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24" name="Group 1"/>
          <p:cNvGrpSpPr/>
          <p:nvPr/>
        </p:nvGrpSpPr>
        <p:grpSpPr>
          <a:xfrm>
            <a:off x="-9488" y="5109257"/>
            <a:ext cx="18284648" cy="5169540"/>
            <a:chOff x="-9488" y="5109257"/>
            <a:chExt cx="18284648" cy="5169540"/>
          </a:xfrm>
        </p:grpSpPr>
        <p:pic>
          <p:nvPicPr>
            <p:cNvPr id="5125" name="그림 5124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9488" y="5109257"/>
              <a:ext cx="18284648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5126" name="Group 2"/>
          <p:cNvGrpSpPr/>
          <p:nvPr/>
        </p:nvGrpSpPr>
        <p:grpSpPr>
          <a:xfrm>
            <a:off x="607908" y="563477"/>
            <a:ext cx="17029146" cy="9148660"/>
            <a:chOff x="607908" y="563477"/>
            <a:chExt cx="17029146" cy="9148660"/>
          </a:xfrm>
        </p:grpSpPr>
        <p:pic>
          <p:nvPicPr>
            <p:cNvPr id="5127" name="그림 5126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07908" y="563477"/>
              <a:ext cx="17029146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5128" name="Group 3"/>
          <p:cNvGrpSpPr/>
          <p:nvPr/>
        </p:nvGrpSpPr>
        <p:grpSpPr>
          <a:xfrm>
            <a:off x="13572254" y="419022"/>
            <a:ext cx="2823640" cy="1503110"/>
            <a:chOff x="13572254" y="419022"/>
            <a:chExt cx="2823640" cy="1503110"/>
          </a:xfrm>
        </p:grpSpPr>
        <p:pic>
          <p:nvPicPr>
            <p:cNvPr id="5129" name="그림 5128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13572254" y="419022"/>
              <a:ext cx="2823640" cy="150311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5130" name="TextBox 5129"/>
          <p:cNvSpPr txBox="1"/>
          <p:nvPr/>
        </p:nvSpPr>
        <p:spPr>
          <a:xfrm>
            <a:off x="13524642" y="720604"/>
            <a:ext cx="2985511" cy="56978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200" b="1" i="0" baseline="0">
                <a:solidFill>
                  <a:srgbClr val="FFFFFF">
                    <a:alpha val="100000"/>
                  </a:srgbClr>
                </a:solidFill>
                <a:latin typeface="Pretendard SemiBold"/>
              </a:rPr>
              <a:t>목차</a:t>
            </a:r>
            <a:endParaRPr kumimoji="0" lang="ko-KR" altLang="en-US" sz="3200" b="1" i="0">
              <a:solidFill>
                <a:srgbClr val="FFFFFF">
                  <a:alpha val="100000"/>
                </a:srgbClr>
              </a:solidFill>
              <a:latin typeface="Pretendard SemiBold"/>
            </a:endParaRPr>
          </a:p>
        </p:txBody>
      </p:sp>
      <p:sp>
        <p:nvSpPr>
          <p:cNvPr id="5131" name="TextBox 5130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en-US" sz="3000" b="1" dirty="0">
                <a:solidFill>
                  <a:srgbClr val="FFFFFF">
                    <a:alpha val="100000"/>
                  </a:srgbClr>
                </a:solidFill>
                <a:latin typeface="Calibri"/>
              </a:rPr>
              <a:t>2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Calibri"/>
            </a:endParaRPr>
          </a:p>
        </p:txBody>
      </p:sp>
      <p:sp>
        <p:nvSpPr>
          <p:cNvPr id="5132" name="TextBox 5131"/>
          <p:cNvSpPr txBox="1"/>
          <p:nvPr/>
        </p:nvSpPr>
        <p:spPr>
          <a:xfrm>
            <a:off x="969946" y="872751"/>
            <a:ext cx="5559983" cy="160944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4000" b="1" i="0" baseline="0" dirty="0">
                <a:solidFill>
                  <a:srgbClr val="1B1760">
                    <a:alpha val="100000"/>
                  </a:srgbClr>
                </a:solidFill>
                <a:latin typeface="바탕"/>
              </a:rPr>
              <a:t>1.</a:t>
            </a:r>
            <a:r>
              <a:rPr kumimoji="0" lang="ko-KR" altLang="en-US" sz="4000" b="1" i="0" baseline="0" dirty="0">
                <a:solidFill>
                  <a:srgbClr val="1B1760">
                    <a:alpha val="100000"/>
                  </a:srgbClr>
                </a:solidFill>
                <a:latin typeface="맑은 고딕"/>
                <a:ea typeface="맑은 고딕"/>
              </a:rPr>
              <a:t> 프로젝트 소개</a:t>
            </a:r>
          </a:p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000" b="1" i="0" baseline="0" dirty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</a:rPr>
              <a:t>	프로젝트 개요</a:t>
            </a:r>
          </a:p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000" b="1" i="0" baseline="0" dirty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</a:rPr>
              <a:t>	팀 구성 및 역할 분담</a:t>
            </a:r>
            <a:endParaRPr kumimoji="0" lang="ko-KR" altLang="en-US" sz="3000" b="1" i="0" dirty="0">
              <a:solidFill>
                <a:srgbClr val="80808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5133" name="TextBox 5132"/>
          <p:cNvSpPr txBox="1"/>
          <p:nvPr/>
        </p:nvSpPr>
        <p:spPr>
          <a:xfrm>
            <a:off x="3114536" y="2786094"/>
            <a:ext cx="5559983" cy="160469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4000" b="1" i="0" baseline="0" dirty="0">
                <a:solidFill>
                  <a:srgbClr val="1B1760">
                    <a:alpha val="100000"/>
                  </a:srgbClr>
                </a:solidFill>
                <a:latin typeface="맑은 고딕"/>
                <a:ea typeface="맑은 고딕"/>
              </a:rPr>
              <a:t>2. 배경 및 필요성</a:t>
            </a:r>
          </a:p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000" b="1" i="0" baseline="0" dirty="0">
                <a:solidFill>
                  <a:srgbClr val="1B1760">
                    <a:alpha val="100000"/>
                  </a:srgbClr>
                </a:solidFill>
                <a:latin typeface="맑은 고딕"/>
                <a:ea typeface="맑은 고딕"/>
              </a:rPr>
              <a:t>	</a:t>
            </a:r>
            <a:r>
              <a:rPr kumimoji="0" lang="ko-KR" altLang="en-US" sz="3000" b="1" i="0" baseline="0" dirty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</a:rPr>
              <a:t>추진배경</a:t>
            </a:r>
          </a:p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000" b="1" i="0" baseline="0" dirty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</a:rPr>
              <a:t>	유사 서비스 분석</a:t>
            </a:r>
            <a:endParaRPr kumimoji="0" lang="ko-KR" altLang="en-US" sz="3000" b="1" i="0" dirty="0">
              <a:solidFill>
                <a:srgbClr val="80808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5134" name="TextBox 5133"/>
          <p:cNvSpPr txBox="1"/>
          <p:nvPr/>
        </p:nvSpPr>
        <p:spPr>
          <a:xfrm>
            <a:off x="6529929" y="4619891"/>
            <a:ext cx="6993209" cy="255381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4000" b="1" i="0" baseline="0" dirty="0">
                <a:solidFill>
                  <a:srgbClr val="1B1760">
                    <a:alpha val="100000"/>
                  </a:srgbClr>
                </a:solidFill>
                <a:latin typeface="맑은 고딕"/>
                <a:ea typeface="맑은 고딕"/>
              </a:rPr>
              <a:t>3. 서비스 기획 및 설계</a:t>
            </a:r>
          </a:p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000" b="1" i="0" baseline="0" dirty="0">
                <a:solidFill>
                  <a:srgbClr val="1B1760">
                    <a:alpha val="100000"/>
                  </a:srgbClr>
                </a:solidFill>
                <a:latin typeface="맑은 고딕"/>
                <a:ea typeface="맑은 고딕"/>
              </a:rPr>
              <a:t>	</a:t>
            </a:r>
            <a:r>
              <a:rPr kumimoji="0" lang="ko-KR" altLang="en-US" sz="3000" b="1" i="0" baseline="0" dirty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</a:rPr>
              <a:t>주요 목적 및 기능</a:t>
            </a:r>
          </a:p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000" b="1" i="0" baseline="0" dirty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</a:rPr>
              <a:t>	요구사항 정의서</a:t>
            </a:r>
          </a:p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000" b="1" i="0" baseline="0" dirty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</a:rPr>
              <a:t>	수집 데이터 속성 명세서</a:t>
            </a:r>
          </a:p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000" b="1" i="0" baseline="0" dirty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</a:rPr>
              <a:t>	스토리보드</a:t>
            </a:r>
            <a:endParaRPr kumimoji="0" lang="ko-KR" altLang="en-US" sz="3000" b="1" i="0" dirty="0">
              <a:solidFill>
                <a:srgbClr val="80808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5135" name="TextBox 5134"/>
          <p:cNvSpPr txBox="1"/>
          <p:nvPr/>
        </p:nvSpPr>
        <p:spPr>
          <a:xfrm>
            <a:off x="12872136" y="8767273"/>
            <a:ext cx="5559983" cy="70788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ko-KR" sz="4000" b="1" i="0" baseline="0" dirty="0" smtClean="0">
                <a:solidFill>
                  <a:srgbClr val="1B1760">
                    <a:alpha val="100000"/>
                  </a:srgbClr>
                </a:solidFill>
                <a:latin typeface="맑은 고딕"/>
                <a:ea typeface="맑은 고딕"/>
              </a:rPr>
              <a:t>5</a:t>
            </a:r>
            <a:r>
              <a:rPr kumimoji="0" lang="ko-KR" altLang="en-US" sz="4000" b="1" i="0" baseline="0" dirty="0" smtClean="0">
                <a:solidFill>
                  <a:srgbClr val="1B1760">
                    <a:alpha val="100000"/>
                  </a:srgbClr>
                </a:solidFill>
                <a:latin typeface="맑은 고딕"/>
                <a:ea typeface="맑은 고딕"/>
              </a:rPr>
              <a:t>. </a:t>
            </a:r>
            <a:r>
              <a:rPr kumimoji="0" lang="ko-KR" altLang="en-US" sz="4000" b="1" i="0" baseline="0" dirty="0">
                <a:solidFill>
                  <a:srgbClr val="1B1760">
                    <a:alpha val="100000"/>
                  </a:srgbClr>
                </a:solidFill>
                <a:latin typeface="맑은 고딕"/>
                <a:ea typeface="맑은 고딕"/>
              </a:rPr>
              <a:t>추진일정(WBS)</a:t>
            </a:r>
            <a:endParaRPr kumimoji="0" lang="ko-KR" altLang="en-US" sz="4000" b="1" i="0" dirty="0">
              <a:solidFill>
                <a:srgbClr val="1B176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509586" y="6967098"/>
            <a:ext cx="5559983" cy="163121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ko-KR" sz="4000" b="1" i="0" baseline="0" dirty="0" smtClean="0">
                <a:solidFill>
                  <a:srgbClr val="1B1760">
                    <a:alpha val="100000"/>
                  </a:srgbClr>
                </a:solidFill>
                <a:latin typeface="맑은 고딕"/>
                <a:ea typeface="맑은 고딕"/>
              </a:rPr>
              <a:t>4</a:t>
            </a:r>
            <a:r>
              <a:rPr kumimoji="0" lang="ko-KR" altLang="en-US" sz="4000" b="1" i="0" baseline="0" dirty="0" smtClean="0">
                <a:solidFill>
                  <a:srgbClr val="1B1760">
                    <a:alpha val="100000"/>
                  </a:srgbClr>
                </a:solidFill>
                <a:latin typeface="맑은 고딕"/>
                <a:ea typeface="맑은 고딕"/>
              </a:rPr>
              <a:t>. 진행 상황 보고</a:t>
            </a:r>
            <a:endParaRPr kumimoji="0" lang="en-US" altLang="ko-KR" sz="4000" b="1" i="0" baseline="0" dirty="0" smtClean="0">
              <a:solidFill>
                <a:srgbClr val="1B1760">
                  <a:alpha val="100000"/>
                </a:srgbClr>
              </a:solidFill>
              <a:latin typeface="맑은 고딕"/>
              <a:ea typeface="맑은 고딕"/>
            </a:endParaRPr>
          </a:p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000" b="1" i="0" baseline="0" dirty="0">
                <a:solidFill>
                  <a:srgbClr val="1B1760">
                    <a:alpha val="100000"/>
                  </a:srgbClr>
                </a:solidFill>
                <a:latin typeface="맑은 고딕"/>
                <a:ea typeface="맑은 고딕"/>
              </a:rPr>
              <a:t>	</a:t>
            </a:r>
            <a:r>
              <a:rPr kumimoji="0" lang="ko-KR" altLang="en-US" sz="3000" b="1" i="0" baseline="0" dirty="0" smtClean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</a:rPr>
              <a:t>서비스 구현 내용</a:t>
            </a:r>
            <a:endParaRPr kumimoji="0" lang="ko-KR" altLang="en-US" sz="3000" b="1" i="0" baseline="0" dirty="0">
              <a:solidFill>
                <a:srgbClr val="808080">
                  <a:alpha val="100000"/>
                </a:srgbClr>
              </a:solidFill>
              <a:latin typeface="맑은 고딕"/>
              <a:ea typeface="맑은 고딕"/>
            </a:endParaRPr>
          </a:p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000" b="1" i="0" baseline="0" dirty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</a:rPr>
              <a:t>	</a:t>
            </a:r>
            <a:r>
              <a:rPr kumimoji="0" lang="ko-KR" altLang="en-US" sz="3000" b="1" i="0" baseline="0" dirty="0" smtClean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</a:rPr>
              <a:t>남은 과제</a:t>
            </a:r>
            <a:endParaRPr kumimoji="0" lang="ko-KR" altLang="en-US" sz="3000" b="1" i="0" dirty="0">
              <a:solidFill>
                <a:srgbClr val="80808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764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2021" name="그림 22020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1766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2023" name="그림 22022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2024" name="TextBox 22023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en-US" sz="3000" b="1" dirty="0" smtClean="0">
                <a:solidFill>
                  <a:srgbClr val="FFFFFF">
                    <a:alpha val="100000"/>
                  </a:srgbClr>
                </a:solidFill>
                <a:latin typeface="D2Coding"/>
              </a:rPr>
              <a:t>20</a:t>
            </a:r>
          </a:p>
        </p:txBody>
      </p:sp>
      <p:sp>
        <p:nvSpPr>
          <p:cNvPr id="22027" name="TextBox 22026"/>
          <p:cNvSpPr txBox="1"/>
          <p:nvPr/>
        </p:nvSpPr>
        <p:spPr>
          <a:xfrm>
            <a:off x="1063435" y="517428"/>
            <a:ext cx="4569557" cy="54600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000" b="1" i="0" baseline="0">
                <a:solidFill>
                  <a:srgbClr val="FFFFFF">
                    <a:alpha val="100000"/>
                  </a:srgbClr>
                </a:solidFill>
                <a:latin typeface="D2Coding"/>
              </a:rPr>
              <a:t>3. 서비스 기획 및 설계</a:t>
            </a:r>
            <a:endParaRPr kumimoji="0" lang="ko-KR" altLang="en-US" sz="3000" b="1" i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22028" name="TextBox 22027"/>
          <p:cNvSpPr txBox="1"/>
          <p:nvPr/>
        </p:nvSpPr>
        <p:spPr>
          <a:xfrm>
            <a:off x="14320202" y="-36449"/>
            <a:ext cx="8302688" cy="59992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400" b="1" i="0" baseline="0" dirty="0">
                <a:solidFill>
                  <a:srgbClr val="1B1760">
                    <a:alpha val="100000"/>
                  </a:srgbClr>
                </a:solidFill>
                <a:latin typeface="D2Coding"/>
              </a:rPr>
              <a:t>스토리보드(1/#)</a:t>
            </a:r>
            <a:endParaRPr kumimoji="0" lang="ko-KR" altLang="en-US" sz="3400" b="1" i="0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1686140"/>
              </p:ext>
            </p:extLst>
          </p:nvPr>
        </p:nvGraphicFramePr>
        <p:xfrm>
          <a:off x="625698" y="2205290"/>
          <a:ext cx="17024081" cy="75410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7667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572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29952">
                <a:tc rowSpan="4">
                  <a:txBody>
                    <a:bodyPr/>
                    <a:lstStyle/>
                    <a:p>
                      <a:pPr algn="ctr" latinLnBrk="1"/>
                      <a:endParaRPr lang="en-US" altLang="ko-KR" sz="2000" dirty="0" smtClean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endParaRPr lang="ko-KR" altLang="en-US" sz="2000" dirty="0">
                        <a:latin typeface="+mn-ea"/>
                        <a:ea typeface="+mn-ea"/>
                      </a:endParaRPr>
                    </a:p>
                  </a:txBody>
                  <a:tcPr marL="129601" marR="129601" marT="64800" marB="6480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+mn-ea"/>
                          <a:ea typeface="+mn-ea"/>
                        </a:rPr>
                        <a:t>기 능</a:t>
                      </a:r>
                    </a:p>
                  </a:txBody>
                  <a:tcPr marL="129601" marR="129601" marT="64800" marB="648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51938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457200" marR="0" indent="-4572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2000" baseline="0" dirty="0" smtClean="0">
                          <a:latin typeface="맑은 고딕" charset="0"/>
                          <a:ea typeface="맑은 고딕" charset="0"/>
                        </a:rPr>
                        <a:t>메인 지도 </a:t>
                      </a:r>
                      <a:r>
                        <a:rPr lang="en-US" altLang="ko-KR" sz="2000" baseline="0" dirty="0" smtClean="0">
                          <a:latin typeface="맑은 고딕" charset="0"/>
                          <a:ea typeface="맑은 고딕" charset="0"/>
                        </a:rPr>
                        <a:t>view</a:t>
                      </a:r>
                    </a:p>
                    <a:p>
                      <a:pPr marL="457200" marR="0" indent="-4572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2000" baseline="0" dirty="0" smtClean="0">
                          <a:latin typeface="맑은 고딕" charset="0"/>
                          <a:ea typeface="맑은 고딕" charset="0"/>
                        </a:rPr>
                        <a:t>사용자가 선택한 지역</a:t>
                      </a:r>
                      <a:endParaRPr lang="en-US" altLang="ko-KR" sz="2000" baseline="0" dirty="0" smtClean="0">
                        <a:latin typeface="맑은 고딕" charset="0"/>
                        <a:ea typeface="맑은 고딕" charset="0"/>
                      </a:endParaRPr>
                    </a:p>
                    <a:p>
                      <a:pPr marL="457200" marR="0" indent="-4572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ko-KR" sz="2000" baseline="0" dirty="0" smtClean="0">
                          <a:latin typeface="맑은 고딕" charset="0"/>
                          <a:ea typeface="맑은 고딕" charset="0"/>
                        </a:rPr>
                        <a:t>CCTV view</a:t>
                      </a:r>
                      <a:endParaRPr lang="ko-KR" altLang="en-US" sz="2000" dirty="0" smtClean="0">
                        <a:latin typeface="맑은 고딕" charset="0"/>
                        <a:ea typeface="맑은 고딕" charset="0"/>
                      </a:endParaRPr>
                    </a:p>
                  </a:txBody>
                  <a:tcPr marL="129601" marR="129601" marT="64800" marB="648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995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+mn-ea"/>
                          <a:ea typeface="+mn-ea"/>
                        </a:rPr>
                        <a:t>비 고</a:t>
                      </a:r>
                    </a:p>
                  </a:txBody>
                  <a:tcPr marL="129601" marR="129601" marT="64800" marB="648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20278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2000" dirty="0">
                        <a:latin typeface="+mn-ea"/>
                        <a:ea typeface="+mn-ea"/>
                      </a:endParaRPr>
                    </a:p>
                  </a:txBody>
                  <a:tcPr marL="129601" marR="129601" marT="64800" marB="648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4349892"/>
              </p:ext>
            </p:extLst>
          </p:nvPr>
        </p:nvGraphicFramePr>
        <p:xfrm>
          <a:off x="620579" y="576204"/>
          <a:ext cx="17029190" cy="163798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973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172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973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3172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459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기 능 명</a:t>
                      </a:r>
                    </a:p>
                  </a:txBody>
                  <a:tcPr marL="129601" marR="129601" marT="64800" marB="648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smtClean="0"/>
                        <a:t>지도 </a:t>
                      </a:r>
                      <a:r>
                        <a:rPr lang="en-US" altLang="ko-KR" sz="2000" dirty="0" smtClean="0"/>
                        <a:t>CCTV </a:t>
                      </a:r>
                      <a:r>
                        <a:rPr lang="ko-KR" altLang="en-US" sz="2000" dirty="0" smtClean="0"/>
                        <a:t>뷰</a:t>
                      </a:r>
                      <a:endParaRPr lang="ko-KR" altLang="en-US" sz="2000" dirty="0"/>
                    </a:p>
                  </a:txBody>
                  <a:tcPr marL="129601" marR="129601" marT="64800" marB="648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담당자</a:t>
                      </a:r>
                    </a:p>
                  </a:txBody>
                  <a:tcPr marL="129601" marR="129601" marT="64800" marB="648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smtClean="0"/>
                        <a:t>김광섭</a:t>
                      </a:r>
                      <a:endParaRPr lang="ko-KR" altLang="en-US" sz="2000" dirty="0"/>
                    </a:p>
                  </a:txBody>
                  <a:tcPr marL="129601" marR="129601" marT="64800" marB="648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59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작성일자</a:t>
                      </a:r>
                    </a:p>
                  </a:txBody>
                  <a:tcPr marL="129601" marR="129601" marT="64800" marB="648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/>
                        <a:t>2024.</a:t>
                      </a:r>
                      <a:r>
                        <a:rPr lang="en-US" altLang="ko-KR" sz="2000" baseline="0" dirty="0" smtClean="0"/>
                        <a:t> </a:t>
                      </a:r>
                      <a:r>
                        <a:rPr lang="en-US" altLang="ko-KR" sz="2000" dirty="0" smtClean="0"/>
                        <a:t>06.</a:t>
                      </a:r>
                      <a:r>
                        <a:rPr lang="en-US" altLang="ko-KR" sz="2000" baseline="0" dirty="0" smtClean="0"/>
                        <a:t> </a:t>
                      </a:r>
                      <a:r>
                        <a:rPr lang="en-US" altLang="ko-KR" sz="2000" dirty="0" smtClean="0"/>
                        <a:t>12</a:t>
                      </a:r>
                      <a:endParaRPr lang="ko-KR" altLang="en-US" sz="2000" dirty="0"/>
                    </a:p>
                  </a:txBody>
                  <a:tcPr marL="129601" marR="129601" marT="64800" marB="648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Request</a:t>
                      </a:r>
                      <a:endParaRPr lang="ko-KR" altLang="en-US" sz="2000" dirty="0"/>
                    </a:p>
                  </a:txBody>
                  <a:tcPr marL="129601" marR="129601" marT="64800" marB="648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/>
                        <a:t>-</a:t>
                      </a:r>
                      <a:endParaRPr lang="ko-KR" altLang="en-US" sz="2000" dirty="0"/>
                    </a:p>
                  </a:txBody>
                  <a:tcPr marL="129601" marR="129601" marT="64800" marB="648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5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Controller</a:t>
                      </a:r>
                      <a:endParaRPr lang="ko-KR" altLang="en-US" sz="2000" dirty="0"/>
                    </a:p>
                  </a:txBody>
                  <a:tcPr marL="129601" marR="129601" marT="64800" marB="648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/>
                        <a:t>-</a:t>
                      </a:r>
                      <a:endParaRPr lang="ko-KR" altLang="en-US" sz="2000" dirty="0"/>
                    </a:p>
                  </a:txBody>
                  <a:tcPr marL="129601" marR="129601" marT="64800" marB="648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View</a:t>
                      </a:r>
                      <a:endParaRPr lang="ko-KR" altLang="en-US" sz="2000" dirty="0"/>
                    </a:p>
                  </a:txBody>
                  <a:tcPr marL="129601" marR="129601" marT="64800" marB="648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/>
                        <a:t>-</a:t>
                      </a:r>
                      <a:endParaRPr lang="ko-KR" altLang="en-US" sz="2000" dirty="0"/>
                    </a:p>
                  </a:txBody>
                  <a:tcPr marL="129601" marR="129601" marT="64800" marB="648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3" name="그림 6" descr="C:/Users/User/AppData/Roaming/PolarisOffice/ETemp/5252_23656376/fImage21956350441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600"/>
          <a:stretch>
            <a:fillRect/>
          </a:stretch>
        </p:blipFill>
        <p:spPr>
          <a:xfrm>
            <a:off x="2278390" y="2584974"/>
            <a:ext cx="9571526" cy="6761083"/>
          </a:xfrm>
          <a:prstGeom prst="rect">
            <a:avLst/>
          </a:prstGeom>
          <a:noFill/>
        </p:spPr>
      </p:pic>
      <p:sp>
        <p:nvSpPr>
          <p:cNvPr id="16" name="타원 15"/>
          <p:cNvSpPr/>
          <p:nvPr/>
        </p:nvSpPr>
        <p:spPr>
          <a:xfrm>
            <a:off x="1856654" y="2335661"/>
            <a:ext cx="838354" cy="7391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 smtClean="0"/>
              <a:t>1</a:t>
            </a:r>
            <a:endParaRPr lang="ko-KR" altLang="en-US" sz="3600" dirty="0"/>
          </a:p>
        </p:txBody>
      </p:sp>
      <p:sp>
        <p:nvSpPr>
          <p:cNvPr id="17" name="타원 16"/>
          <p:cNvSpPr/>
          <p:nvPr/>
        </p:nvSpPr>
        <p:spPr>
          <a:xfrm>
            <a:off x="6194860" y="3953649"/>
            <a:ext cx="838354" cy="7391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 smtClean="0"/>
              <a:t>3</a:t>
            </a:r>
            <a:endParaRPr lang="ko-KR" altLang="en-US" sz="3600" dirty="0"/>
          </a:p>
        </p:txBody>
      </p:sp>
      <p:sp>
        <p:nvSpPr>
          <p:cNvPr id="18" name="타원 17"/>
          <p:cNvSpPr/>
          <p:nvPr/>
        </p:nvSpPr>
        <p:spPr>
          <a:xfrm>
            <a:off x="7156086" y="8797803"/>
            <a:ext cx="838354" cy="739174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 dirty="0"/>
          </a:p>
        </p:txBody>
      </p:sp>
      <p:sp>
        <p:nvSpPr>
          <p:cNvPr id="19" name="타원 18"/>
          <p:cNvSpPr/>
          <p:nvPr/>
        </p:nvSpPr>
        <p:spPr>
          <a:xfrm>
            <a:off x="6526041" y="8733005"/>
            <a:ext cx="838354" cy="7391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 smtClean="0"/>
              <a:t>2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765078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8" name="TextBox 23047"/>
          <p:cNvSpPr txBox="1"/>
          <p:nvPr/>
        </p:nvSpPr>
        <p:spPr>
          <a:xfrm>
            <a:off x="1169767" y="1882446"/>
            <a:ext cx="8301125" cy="61583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400" b="1" i="0" baseline="0">
                <a:solidFill>
                  <a:srgbClr val="1B1760">
                    <a:alpha val="100000"/>
                  </a:srgbClr>
                </a:solidFill>
                <a:latin typeface="한컴 윤체 B"/>
              </a:rPr>
              <a:t>개발 환경</a:t>
            </a:r>
            <a:endParaRPr kumimoji="0" lang="ko-KR" altLang="en-US" sz="3400" b="1" i="0">
              <a:solidFill>
                <a:srgbClr val="1B1760">
                  <a:alpha val="100000"/>
                </a:srgbClr>
              </a:solidFill>
              <a:latin typeface="한컴 윤체 B"/>
            </a:endParaRPr>
          </a:p>
        </p:txBody>
      </p: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21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aphicFrame>
        <p:nvGraphicFramePr>
          <p:cNvPr id="22796" name="표 22795"/>
          <p:cNvGraphicFramePr/>
          <p:nvPr/>
        </p:nvGraphicFramePr>
        <p:xfrm>
          <a:off x="2587142" y="7880485"/>
          <a:ext cx="12632621" cy="1442770"/>
        </p:xfrm>
        <a:graphic>
          <a:graphicData uri="http://schemas.openxmlformats.org/drawingml/2006/table">
            <a:tbl>
              <a:tblPr firstRow="1" bandRow="1"/>
              <a:tblGrid>
                <a:gridCol w="126326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34868">
                <a:tc>
                  <a:txBody>
                    <a:bodyPr/>
                    <a:lstStyle/>
                    <a:p>
                      <a:pPr marL="0" lvl="0" indent="0" algn="ctr" defTabSz="393752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7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휴먼둥근헤드라인"/>
                        </a:rPr>
                        <a:t>형상관리</a:t>
                      </a:r>
                      <a:endParaRPr kumimoji="0" lang="ko-KR" altLang="en-US" sz="2700" b="1" i="0">
                        <a:solidFill>
                          <a:srgbClr val="FFFFFF">
                            <a:alpha val="100000"/>
                          </a:srgbClr>
                        </a:solidFill>
                        <a:latin typeface="휴먼둥근헤드라인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07902">
                <a:tc>
                  <a:txBody>
                    <a:bodyPr/>
                    <a:lstStyle/>
                    <a:p>
                      <a:pPr marL="0" lvl="0" indent="0" algn="ctr" defTabSz="393752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7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휴먼엑스포"/>
                        </a:rPr>
                        <a:t>GITHUB</a:t>
                      </a:r>
                      <a:endParaRPr kumimoji="1" lang="ko-KR" altLang="en-US" sz="27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2809" name="표 22808"/>
          <p:cNvGraphicFramePr/>
          <p:nvPr>
            <p:extLst>
              <p:ext uri="{D42A27DB-BD31-4B8C-83A1-F6EECF244321}">
                <p14:modId xmlns:p14="http://schemas.microsoft.com/office/powerpoint/2010/main" val="1200987217"/>
              </p:ext>
            </p:extLst>
          </p:nvPr>
        </p:nvGraphicFramePr>
        <p:xfrm>
          <a:off x="2587142" y="2882361"/>
          <a:ext cx="4025168" cy="4766369"/>
        </p:xfrm>
        <a:graphic>
          <a:graphicData uri="http://schemas.openxmlformats.org/drawingml/2006/table">
            <a:tbl>
              <a:tblPr firstRow="1" bandRow="1"/>
              <a:tblGrid>
                <a:gridCol w="40251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92025">
                <a:tc>
                  <a:txBody>
                    <a:bodyPr/>
                    <a:lstStyle/>
                    <a:p>
                      <a:pPr marL="0" lvl="0" indent="0" algn="ctr" defTabSz="393752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7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FRONT - END</a:t>
                      </a:r>
                      <a:endParaRPr kumimoji="0" lang="ko-KR" altLang="en-US" sz="2700" b="1" i="0">
                        <a:solidFill>
                          <a:srgbClr val="FFFFFF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74344">
                <a:tc>
                  <a:txBody>
                    <a:bodyPr/>
                    <a:lstStyle/>
                    <a:p>
                      <a:pPr marL="0" lvl="0" indent="0" algn="ctr" defTabSz="393752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7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HTML</a:t>
                      </a:r>
                      <a:r>
                        <a:rPr kumimoji="1" lang="ko-KR" altLang="en-US" sz="27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, W3.CSS</a:t>
                      </a:r>
                    </a:p>
                    <a:p>
                      <a:pPr marL="0" lvl="0" indent="0" algn="ctr" defTabSz="393752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2700" b="0" i="0" baseline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  <a:p>
                      <a:pPr marL="0" lvl="0" indent="0" algn="ctr" defTabSz="393752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700" b="0" i="0" baseline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JavaScript</a:t>
                      </a:r>
                      <a:endParaRPr kumimoji="1" lang="ko-KR" altLang="en-US" sz="2700" b="0" i="0" baseline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  <a:p>
                      <a:pPr marL="0" lvl="0" indent="0" algn="ctr" defTabSz="393752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2700" b="0" i="0" baseline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  <a:p>
                      <a:pPr marL="0" lvl="0" indent="0" algn="ctr" defTabSz="393752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700" b="0" i="0" baseline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jQuery</a:t>
                      </a:r>
                      <a:endParaRPr kumimoji="1" lang="ko-KR" altLang="en-US" sz="27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2822" name="표 22821"/>
          <p:cNvGraphicFramePr/>
          <p:nvPr/>
        </p:nvGraphicFramePr>
        <p:xfrm>
          <a:off x="6913892" y="2882361"/>
          <a:ext cx="4025168" cy="4766369"/>
        </p:xfrm>
        <a:graphic>
          <a:graphicData uri="http://schemas.openxmlformats.org/drawingml/2006/table">
            <a:tbl>
              <a:tblPr firstRow="1" bandRow="1"/>
              <a:tblGrid>
                <a:gridCol w="40251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92025">
                <a:tc>
                  <a:txBody>
                    <a:bodyPr/>
                    <a:lstStyle/>
                    <a:p>
                      <a:pPr marL="0" lvl="0" indent="0" algn="ctr" defTabSz="393752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7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BACK - END</a:t>
                      </a:r>
                      <a:endParaRPr kumimoji="0" lang="ko-KR" altLang="en-US" sz="2700" b="1" i="0">
                        <a:solidFill>
                          <a:srgbClr val="FFFFFF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74344">
                <a:tc>
                  <a:txBody>
                    <a:bodyPr/>
                    <a:lstStyle/>
                    <a:p>
                      <a:pPr marL="0" lvl="0" indent="0" algn="ctr" defTabSz="393752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7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ORACLE</a:t>
                      </a:r>
                    </a:p>
                    <a:p>
                      <a:pPr marL="0" lvl="0" indent="0" algn="ctr" defTabSz="393752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2700" b="0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  <a:p>
                      <a:pPr marL="0" lvl="0" indent="0" algn="ctr" defTabSz="393752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7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Django</a:t>
                      </a:r>
                    </a:p>
                    <a:p>
                      <a:pPr marL="0" lvl="0" indent="0" algn="ctr" defTabSz="393752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2700" b="0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  <a:p>
                      <a:pPr marL="0" lvl="0" indent="0" algn="ctr" defTabSz="393752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7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JAVA, SPRING</a:t>
                      </a:r>
                    </a:p>
                    <a:p>
                      <a:pPr marL="0" lvl="0" indent="0" algn="ctr" defTabSz="393752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2700" b="0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  <a:p>
                      <a:pPr marL="0" lvl="0" indent="0" algn="ctr" defTabSz="393752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7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PYTHON</a:t>
                      </a:r>
                      <a:endParaRPr kumimoji="1" lang="ko-KR" altLang="en-US" sz="27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2832" name="표 22831"/>
          <p:cNvGraphicFramePr/>
          <p:nvPr>
            <p:extLst>
              <p:ext uri="{D42A27DB-BD31-4B8C-83A1-F6EECF244321}">
                <p14:modId xmlns:p14="http://schemas.microsoft.com/office/powerpoint/2010/main" val="2091110056"/>
              </p:ext>
            </p:extLst>
          </p:nvPr>
        </p:nvGraphicFramePr>
        <p:xfrm>
          <a:off x="11202521" y="2882361"/>
          <a:ext cx="4025168" cy="4766369"/>
        </p:xfrm>
        <a:graphic>
          <a:graphicData uri="http://schemas.openxmlformats.org/drawingml/2006/table">
            <a:tbl>
              <a:tblPr firstRow="1" bandRow="1"/>
              <a:tblGrid>
                <a:gridCol w="40251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92539">
                <a:tc>
                  <a:txBody>
                    <a:bodyPr/>
                    <a:lstStyle/>
                    <a:p>
                      <a:pPr marL="0" lvl="0" indent="0" algn="ctr" defTabSz="393752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700" b="1" i="0" baseline="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DATA ANALYSIS</a:t>
                      </a:r>
                      <a:endParaRPr kumimoji="0" lang="ko-KR" altLang="en-US" sz="2700" b="1" i="0" dirty="0">
                        <a:solidFill>
                          <a:srgbClr val="FFFFFF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73830">
                <a:tc>
                  <a:txBody>
                    <a:bodyPr/>
                    <a:lstStyle/>
                    <a:p>
                      <a:pPr marL="0" lvl="0" indent="0" algn="ctr" defTabSz="393752" rtl="0" eaLnBrk="1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700" b="0" i="0" baseline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SQLAlchemy</a:t>
                      </a:r>
                      <a:r>
                        <a:rPr kumimoji="1" lang="ko-KR" altLang="en-US" sz="27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, </a:t>
                      </a:r>
                      <a:r>
                        <a:rPr kumimoji="1" lang="ko-KR" altLang="en-US" sz="2700" b="0" i="0" baseline="0" dirty="0" err="1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OracleDB</a:t>
                      </a:r>
                      <a:endParaRPr kumimoji="1" lang="ko-KR" altLang="en-US" sz="1200" b="0" i="0" baseline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  <a:p>
                      <a:pPr marL="0" lvl="0" indent="0" algn="ctr" defTabSz="393752" rtl="0" eaLnBrk="1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2700" b="0" i="0" baseline="0" dirty="0" err="1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TenseorFlow</a:t>
                      </a:r>
                      <a:r>
                        <a:rPr kumimoji="1" lang="ko-KR" altLang="en-US" sz="27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/>
                      </a:r>
                      <a:br>
                        <a:rPr kumimoji="1" lang="ko-KR" altLang="en-US" sz="27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</a:br>
                      <a:r>
                        <a:rPr kumimoji="1" lang="ko-KR" altLang="en-US" sz="2700" b="0" i="0" baseline="0" dirty="0" err="1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Pandas</a:t>
                      </a:r>
                      <a:endParaRPr kumimoji="1" lang="ko-KR" altLang="en-US" sz="1200" b="0" i="0" baseline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  <a:p>
                      <a:pPr marL="0" lvl="0" indent="0" algn="ctr" defTabSz="393752" rtl="0" eaLnBrk="1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700" b="0" i="0" baseline="0" dirty="0" err="1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Plotly</a:t>
                      </a:r>
                      <a:endParaRPr kumimoji="1" lang="ko-KR" altLang="en-US" sz="2700" b="0" i="0" baseline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  <a:p>
                      <a:pPr marL="0" lvl="0" indent="0" algn="ctr" defTabSz="393752" rtl="0" eaLnBrk="1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27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Open CV</a:t>
                      </a:r>
                      <a:endParaRPr kumimoji="1" lang="ko-KR" altLang="en-US" sz="2700" b="0" i="0" baseline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  <a:p>
                      <a:pPr marL="0" lvl="0" indent="0" algn="ctr" defTabSz="393752" rtl="0" eaLnBrk="1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27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M</a:t>
                      </a:r>
                      <a:r>
                        <a:rPr kumimoji="1" lang="ko-KR" altLang="en-US" sz="2700" b="0" i="0" baseline="0" dirty="0" err="1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atplotlib</a:t>
                      </a:r>
                      <a:endParaRPr kumimoji="1" lang="ko-KR" altLang="en-US" sz="27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3101" name="TextBox 23100"/>
          <p:cNvSpPr txBox="1"/>
          <p:nvPr/>
        </p:nvSpPr>
        <p:spPr>
          <a:xfrm>
            <a:off x="1063435" y="517428"/>
            <a:ext cx="4569557" cy="54438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000" b="1" i="0" baseline="0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3. 서비스 기획 및 설계</a:t>
            </a:r>
            <a:endParaRPr kumimoji="0" lang="ko-KR" altLang="en-US" sz="3000" b="1" i="0" dirty="0">
              <a:solidFill>
                <a:srgbClr val="FFFFFF">
                  <a:alpha val="100000"/>
                </a:srgbClr>
              </a:solidFill>
              <a:latin typeface="휴먼엑스포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21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ko-KR" sz="3000" b="1" i="0" baseline="0" dirty="0" smtClean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kumimoji="0" lang="ko-KR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진행 상황 보고</a:t>
            </a:r>
            <a:endParaRPr kumimoji="0" lang="ko-KR" altLang="en-US" sz="3000" b="1" i="0" dirty="0">
              <a:solidFill>
                <a:srgbClr val="FFFFFF">
                  <a:alpha val="100000"/>
                </a:srgbClr>
              </a:solidFill>
              <a:latin typeface="휴먼엑스포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39626" y="1863412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서비스 구현 내용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(김광섭)</a:t>
            </a:r>
            <a:endParaRPr kumimoji="0" lang="ko-KR" altLang="en-US" sz="3400" b="1" i="0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62508" y="629782"/>
            <a:ext cx="6633927" cy="9015993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17844" y="688151"/>
            <a:ext cx="3191320" cy="4324954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17844" y="5137778"/>
            <a:ext cx="3305636" cy="4391638"/>
          </a:xfrm>
          <a:prstGeom prst="rect">
            <a:avLst/>
          </a:prstGeom>
        </p:spPr>
      </p:pic>
      <p:sp>
        <p:nvSpPr>
          <p:cNvPr id="23" name="TextBox 2"/>
          <p:cNvSpPr txBox="1"/>
          <p:nvPr/>
        </p:nvSpPr>
        <p:spPr>
          <a:xfrm>
            <a:off x="1139626" y="3640713"/>
            <a:ext cx="514708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Tx/>
              <a:buChar char="-"/>
            </a:pPr>
            <a:r>
              <a:rPr lang="ko-KR" altLang="en-US" sz="2800" b="1" dirty="0" smtClean="0"/>
              <a:t>메인 컨트롤러 구현</a:t>
            </a:r>
            <a:endParaRPr lang="en-US" altLang="ko-KR" sz="2800" b="1" dirty="0" smtClean="0"/>
          </a:p>
          <a:p>
            <a:pPr marL="457200" indent="-457200">
              <a:buFontTx/>
              <a:buChar char="-"/>
            </a:pPr>
            <a:endParaRPr lang="en-US" altLang="ko-KR" sz="2800" b="1" dirty="0" smtClean="0"/>
          </a:p>
          <a:p>
            <a:r>
              <a:rPr lang="ko-KR" altLang="en-US" sz="2800" dirty="0" smtClean="0"/>
              <a:t>웹 </a:t>
            </a:r>
            <a:r>
              <a:rPr lang="ko-KR" altLang="en-US" sz="2800" dirty="0" err="1" smtClean="0"/>
              <a:t>크롤링을</a:t>
            </a:r>
            <a:r>
              <a:rPr lang="ko-KR" altLang="en-US" sz="2800" dirty="0" smtClean="0"/>
              <a:t> 통해서 전 세계 </a:t>
            </a:r>
            <a:endParaRPr lang="en-US" altLang="ko-KR" sz="2800" dirty="0" smtClean="0"/>
          </a:p>
          <a:p>
            <a:r>
              <a:rPr lang="ko-KR" altLang="en-US" sz="2800" dirty="0" err="1" smtClean="0"/>
              <a:t>대기질</a:t>
            </a:r>
            <a:r>
              <a:rPr lang="ko-KR" altLang="en-US" sz="2800" dirty="0" smtClean="0"/>
              <a:t> 사이트에서 </a:t>
            </a:r>
            <a:r>
              <a:rPr lang="ko-KR" altLang="en-US" sz="2800" dirty="0" err="1" smtClean="0"/>
              <a:t>대기질이</a:t>
            </a:r>
            <a:r>
              <a:rPr lang="ko-KR" altLang="en-US" sz="2800" dirty="0" smtClean="0"/>
              <a:t> 좋은 순위를 메인페이지에 구현했습니다</a:t>
            </a:r>
            <a:r>
              <a:rPr lang="en-US" altLang="ko-KR" sz="2800" dirty="0" smtClean="0"/>
              <a:t>. </a:t>
            </a:r>
          </a:p>
          <a:p>
            <a:endParaRPr lang="en-US" altLang="ko-KR" sz="2800" dirty="0" smtClean="0"/>
          </a:p>
          <a:p>
            <a:r>
              <a:rPr lang="ko-KR" altLang="en-US" sz="2800" dirty="0" smtClean="0"/>
              <a:t>컨트롤러에서 </a:t>
            </a:r>
            <a:r>
              <a:rPr lang="en-US" altLang="ko-KR" sz="2800" dirty="0" smtClean="0"/>
              <a:t>html</a:t>
            </a:r>
            <a:r>
              <a:rPr lang="ko-KR" altLang="en-US" sz="2800" dirty="0" smtClean="0"/>
              <a:t>을 불러와 태그로 데이터 </a:t>
            </a:r>
            <a:r>
              <a:rPr lang="ko-KR" altLang="en-US" sz="2800" dirty="0" err="1" smtClean="0"/>
              <a:t>파싱</a:t>
            </a:r>
            <a:r>
              <a:rPr lang="ko-KR" altLang="en-US" sz="2800" dirty="0" smtClean="0"/>
              <a:t> 후 필요한 데이터를 리스트에 담아서 뷰로 전송하였습니다</a:t>
            </a:r>
            <a:r>
              <a:rPr lang="en-US" altLang="ko-KR" sz="2800" dirty="0" smtClean="0"/>
              <a:t>.</a:t>
            </a:r>
            <a:endParaRPr lang="en-US" altLang="ko-KR" sz="2800" dirty="0" smtClean="0"/>
          </a:p>
        </p:txBody>
      </p:sp>
    </p:spTree>
    <p:extLst>
      <p:ext uri="{BB962C8B-B14F-4D97-AF65-F5344CB8AC3E}">
        <p14:creationId xmlns:p14="http://schemas.microsoft.com/office/powerpoint/2010/main" val="3781760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21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ko-KR" sz="3000" b="1" i="0" baseline="0" dirty="0" smtClean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kumimoji="0" lang="ko-KR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진행 상황 보고</a:t>
            </a:r>
            <a:endParaRPr kumimoji="0" lang="ko-KR" altLang="en-US" sz="3000" b="1" i="0" dirty="0">
              <a:solidFill>
                <a:srgbClr val="FFFFFF">
                  <a:alpha val="100000"/>
                </a:srgbClr>
              </a:solidFill>
              <a:latin typeface="휴먼엑스포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89913" y="2624469"/>
            <a:ext cx="9866247" cy="6594716"/>
          </a:xfrm>
          <a:prstGeom prst="rect">
            <a:avLst/>
          </a:prstGeom>
        </p:spPr>
      </p:pic>
      <p:sp>
        <p:nvSpPr>
          <p:cNvPr id="19" name="TextBox 2"/>
          <p:cNvSpPr txBox="1"/>
          <p:nvPr/>
        </p:nvSpPr>
        <p:spPr>
          <a:xfrm>
            <a:off x="1539092" y="2904896"/>
            <a:ext cx="505720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Tx/>
              <a:buChar char="-"/>
            </a:pPr>
            <a:r>
              <a:rPr lang="ko-KR" altLang="en-US" sz="2800" b="1" dirty="0" err="1" smtClean="0"/>
              <a:t>데이터가공</a:t>
            </a:r>
            <a:r>
              <a:rPr lang="ko-KR" altLang="en-US" sz="2800" b="1" dirty="0" smtClean="0"/>
              <a:t> </a:t>
            </a:r>
            <a:r>
              <a:rPr lang="en-US" altLang="ko-KR" sz="2800" b="1" dirty="0" smtClean="0"/>
              <a:t>–</a:t>
            </a:r>
            <a:r>
              <a:rPr lang="ko-KR" altLang="en-US" sz="2800" b="1" dirty="0" smtClean="0"/>
              <a:t> </a:t>
            </a:r>
            <a:r>
              <a:rPr lang="en-US" altLang="ko-KR" sz="2800" b="1" dirty="0" smtClean="0"/>
              <a:t>(1-1)</a:t>
            </a:r>
          </a:p>
          <a:p>
            <a:pPr marL="457200" indent="-457200">
              <a:buFontTx/>
              <a:buChar char="-"/>
            </a:pPr>
            <a:endParaRPr lang="en-US" altLang="ko-KR" sz="2800" b="1" dirty="0" smtClean="0"/>
          </a:p>
          <a:p>
            <a:r>
              <a:rPr lang="ko-KR" altLang="en-US" sz="2800" dirty="0" smtClean="0"/>
              <a:t>전 세계 </a:t>
            </a:r>
            <a:r>
              <a:rPr lang="ko-KR" altLang="en-US" sz="2800" dirty="0" err="1" smtClean="0"/>
              <a:t>대기질</a:t>
            </a:r>
            <a:r>
              <a:rPr lang="ko-KR" altLang="en-US" sz="2800" dirty="0" smtClean="0"/>
              <a:t> 사이트에서 </a:t>
            </a:r>
            <a:endParaRPr lang="en-US" altLang="ko-KR" sz="2800" dirty="0" smtClean="0"/>
          </a:p>
          <a:p>
            <a:r>
              <a:rPr lang="en-US" altLang="ko-KR" sz="2800" dirty="0" smtClean="0"/>
              <a:t>csv</a:t>
            </a:r>
            <a:r>
              <a:rPr lang="ko-KR" altLang="en-US" sz="2800" dirty="0" smtClean="0"/>
              <a:t>파일 다운로드 후 형식에 </a:t>
            </a:r>
            <a:endParaRPr lang="en-US" altLang="ko-KR" sz="2800" dirty="0" smtClean="0"/>
          </a:p>
          <a:p>
            <a:r>
              <a:rPr lang="ko-KR" altLang="en-US" sz="2800" dirty="0" smtClean="0"/>
              <a:t>맞게 수정해서 분석할 수 있는</a:t>
            </a:r>
            <a:endParaRPr lang="en-US" altLang="ko-KR" sz="2800" dirty="0" smtClean="0"/>
          </a:p>
          <a:p>
            <a:r>
              <a:rPr lang="ko-KR" altLang="en-US" sz="2800" dirty="0" smtClean="0"/>
              <a:t>데이터로 가공하였습니다</a:t>
            </a:r>
            <a:r>
              <a:rPr lang="en-US" altLang="ko-KR" sz="2800" dirty="0" smtClean="0"/>
              <a:t>. </a:t>
            </a:r>
            <a:endParaRPr lang="en-US" altLang="ko-KR" sz="2800" dirty="0"/>
          </a:p>
          <a:p>
            <a:endParaRPr lang="en-US" altLang="ko-KR" sz="2800" dirty="0" smtClean="0"/>
          </a:p>
          <a:p>
            <a:r>
              <a:rPr lang="ko-KR" altLang="en-US" sz="2800" dirty="0" smtClean="0"/>
              <a:t>추후에 </a:t>
            </a:r>
            <a:r>
              <a:rPr lang="en-US" altLang="ko-KR" sz="2800" dirty="0" smtClean="0"/>
              <a:t>DB</a:t>
            </a:r>
            <a:r>
              <a:rPr lang="ko-KR" altLang="en-US" sz="2800" dirty="0" smtClean="0"/>
              <a:t>에 넣어서 작업 예정입니다</a:t>
            </a:r>
            <a:r>
              <a:rPr lang="en-US" altLang="ko-KR" sz="2800" dirty="0" smtClean="0"/>
              <a:t>.</a:t>
            </a:r>
            <a:endParaRPr lang="en-US" altLang="ko-KR" sz="2800" dirty="0" smtClean="0"/>
          </a:p>
        </p:txBody>
      </p:sp>
      <p:sp>
        <p:nvSpPr>
          <p:cNvPr id="20" name="TextBox 19"/>
          <p:cNvSpPr txBox="1"/>
          <p:nvPr/>
        </p:nvSpPr>
        <p:spPr>
          <a:xfrm>
            <a:off x="1139626" y="1863412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데이터분석 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1) 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(김광섭)</a:t>
            </a:r>
            <a:endParaRPr kumimoji="0" lang="ko-KR" altLang="en-US" sz="3400" b="1" i="0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</p:spTree>
    <p:extLst>
      <p:ext uri="{BB962C8B-B14F-4D97-AF65-F5344CB8AC3E}">
        <p14:creationId xmlns:p14="http://schemas.microsoft.com/office/powerpoint/2010/main" val="4194545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21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ko-KR" sz="3000" b="1" i="0" baseline="0" dirty="0" smtClean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kumimoji="0" lang="ko-KR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진행 상황 보고</a:t>
            </a:r>
            <a:endParaRPr kumimoji="0" lang="ko-KR" altLang="en-US" sz="3000" b="1" i="0" dirty="0">
              <a:solidFill>
                <a:srgbClr val="FFFFFF">
                  <a:alpha val="100000"/>
                </a:srgbClr>
              </a:solidFill>
              <a:latin typeface="휴먼엑스포"/>
            </a:endParaRPr>
          </a:p>
        </p:txBody>
      </p:sp>
      <p:sp>
        <p:nvSpPr>
          <p:cNvPr id="23" name="TextBox 2"/>
          <p:cNvSpPr txBox="1"/>
          <p:nvPr/>
        </p:nvSpPr>
        <p:spPr>
          <a:xfrm>
            <a:off x="6494757" y="1482457"/>
            <a:ext cx="514708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Tx/>
              <a:buChar char="-"/>
            </a:pPr>
            <a:r>
              <a:rPr lang="ko-KR" altLang="en-US" sz="2800" b="1" dirty="0" err="1" smtClean="0"/>
              <a:t>데이터별</a:t>
            </a:r>
            <a:r>
              <a:rPr lang="ko-KR" altLang="en-US" sz="2800" b="1" dirty="0" smtClean="0"/>
              <a:t> </a:t>
            </a:r>
            <a:r>
              <a:rPr lang="ko-KR" altLang="en-US" sz="2800" b="1" dirty="0" err="1" smtClean="0"/>
              <a:t>히트맵</a:t>
            </a:r>
            <a:r>
              <a:rPr lang="ko-KR" altLang="en-US" sz="2800" b="1" dirty="0" smtClean="0"/>
              <a:t> 구성 </a:t>
            </a:r>
            <a:r>
              <a:rPr lang="en-US" altLang="ko-KR" sz="2800" b="1" dirty="0" smtClean="0"/>
              <a:t>(1-2)</a:t>
            </a:r>
          </a:p>
          <a:p>
            <a:pPr marL="457200" indent="-457200">
              <a:buFontTx/>
              <a:buChar char="-"/>
            </a:pPr>
            <a:endParaRPr lang="en-US" altLang="ko-KR" sz="2800" b="1" dirty="0" smtClean="0"/>
          </a:p>
          <a:p>
            <a:r>
              <a:rPr lang="ko-KR" altLang="en-US" sz="2400" dirty="0" smtClean="0"/>
              <a:t>각각의 파일에 있는 </a:t>
            </a:r>
            <a:r>
              <a:rPr lang="ko-KR" altLang="en-US" sz="2400" dirty="0" err="1" smtClean="0"/>
              <a:t>컬럼마다</a:t>
            </a:r>
            <a:r>
              <a:rPr lang="ko-KR" altLang="en-US" sz="2400" dirty="0" smtClean="0"/>
              <a:t> 상관관계를 </a:t>
            </a:r>
            <a:r>
              <a:rPr lang="ko-KR" altLang="en-US" sz="2400" dirty="0" err="1" smtClean="0"/>
              <a:t>히트맵으로</a:t>
            </a:r>
            <a:r>
              <a:rPr lang="ko-KR" altLang="en-US" sz="2400" dirty="0" smtClean="0"/>
              <a:t> 구현해봤습니다</a:t>
            </a:r>
            <a:r>
              <a:rPr lang="en-US" altLang="ko-KR" sz="2400" dirty="0" smtClean="0"/>
              <a:t>. </a:t>
            </a:r>
            <a:r>
              <a:rPr lang="ko-KR" altLang="en-US" sz="2400" dirty="0" smtClean="0"/>
              <a:t> </a:t>
            </a:r>
            <a:endParaRPr lang="en-US" altLang="ko-KR" sz="2400" dirty="0" smtClean="0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91065" y="568591"/>
            <a:ext cx="5008101" cy="3023371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91066" y="3555249"/>
            <a:ext cx="5008101" cy="3023371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491066" y="6612752"/>
            <a:ext cx="5008101" cy="3023371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94063" y="3548326"/>
            <a:ext cx="8746391" cy="6087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998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15864" y="522211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21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ko-KR" sz="3000" b="1" i="0" baseline="0" dirty="0" smtClean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kumimoji="0" lang="ko-KR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진행 상황 보고</a:t>
            </a:r>
            <a:endParaRPr kumimoji="0" lang="ko-KR" altLang="en-US" sz="3000" b="1" i="0" dirty="0">
              <a:solidFill>
                <a:srgbClr val="FFFFFF">
                  <a:alpha val="100000"/>
                </a:srgbClr>
              </a:solidFill>
              <a:latin typeface="휴먼엑스포"/>
            </a:endParaRPr>
          </a:p>
        </p:txBody>
      </p:sp>
      <p:sp>
        <p:nvSpPr>
          <p:cNvPr id="23" name="TextBox 2"/>
          <p:cNvSpPr txBox="1"/>
          <p:nvPr/>
        </p:nvSpPr>
        <p:spPr>
          <a:xfrm>
            <a:off x="1063435" y="2218601"/>
            <a:ext cx="9275837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Tx/>
              <a:buChar char="-"/>
            </a:pPr>
            <a:r>
              <a:rPr lang="ko-KR" altLang="en-US" sz="2800" b="1" dirty="0" smtClean="0"/>
              <a:t>데이터 학습 및 분석 후 미래 예측 </a:t>
            </a:r>
            <a:r>
              <a:rPr lang="en-US" altLang="ko-KR" sz="2800" b="1" dirty="0" smtClean="0"/>
              <a:t>– (1-3)</a:t>
            </a:r>
          </a:p>
          <a:p>
            <a:pPr marL="457200" indent="-457200">
              <a:buFontTx/>
              <a:buChar char="-"/>
            </a:pPr>
            <a:endParaRPr lang="en-US" altLang="ko-KR" sz="2800" b="1" dirty="0" smtClean="0"/>
          </a:p>
          <a:p>
            <a:r>
              <a:rPr lang="ko-KR" altLang="en-US" sz="2400" dirty="0" smtClean="0"/>
              <a:t>중국의 특정 도시들과 서울의 데이터를 병합해서 예측모델을 만들었습니다</a:t>
            </a:r>
            <a:r>
              <a:rPr lang="en-US" altLang="ko-KR" sz="2400" dirty="0" smtClean="0"/>
              <a:t>. </a:t>
            </a:r>
            <a:r>
              <a:rPr lang="ko-KR" altLang="en-US" sz="2400" dirty="0" smtClean="0"/>
              <a:t>그리고 </a:t>
            </a:r>
            <a:r>
              <a:rPr lang="en-US" altLang="ko-KR" sz="2400" dirty="0" smtClean="0"/>
              <a:t>null</a:t>
            </a:r>
            <a:r>
              <a:rPr lang="ko-KR" altLang="en-US" sz="2400" dirty="0" smtClean="0"/>
              <a:t>값 처리와 </a:t>
            </a:r>
            <a:r>
              <a:rPr lang="ko-KR" altLang="en-US" sz="2400" dirty="0" err="1" smtClean="0"/>
              <a:t>타입에러를</a:t>
            </a:r>
            <a:r>
              <a:rPr lang="ko-KR" altLang="en-US" sz="2400" dirty="0" smtClean="0"/>
              <a:t> 우려하여 가공하였고</a:t>
            </a:r>
            <a:r>
              <a:rPr lang="en-US" altLang="ko-KR" sz="2400" dirty="0" smtClean="0"/>
              <a:t>, </a:t>
            </a:r>
            <a:r>
              <a:rPr lang="ko-KR" altLang="en-US" sz="2400" dirty="0" smtClean="0"/>
              <a:t>데이터 분할 후 모델에 학습시켜 미래의 데이터를 예측해보았습니다</a:t>
            </a:r>
            <a:r>
              <a:rPr lang="en-US" altLang="ko-KR" sz="2400" dirty="0" smtClean="0"/>
              <a:t>.</a:t>
            </a:r>
            <a:endParaRPr lang="en-US" altLang="ko-KR" sz="24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87071" y="628932"/>
            <a:ext cx="6810194" cy="893521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1891" y="5111362"/>
            <a:ext cx="9515475" cy="223837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1892" y="7269644"/>
            <a:ext cx="9515475" cy="223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765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21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ko-KR" sz="3000" b="1" i="0" baseline="0" dirty="0" smtClean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kumimoji="0" lang="ko-KR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진행 상황 보고</a:t>
            </a:r>
            <a:endParaRPr kumimoji="0" lang="ko-KR" altLang="en-US" sz="3000" b="1" i="0" dirty="0">
              <a:solidFill>
                <a:srgbClr val="FFFFFF">
                  <a:alpha val="100000"/>
                </a:srgbClr>
              </a:solidFill>
              <a:latin typeface="휴먼엑스포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41330" y="619804"/>
            <a:ext cx="8556074" cy="903595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1544" y="4853597"/>
            <a:ext cx="8287411" cy="4802157"/>
          </a:xfrm>
          <a:prstGeom prst="rect">
            <a:avLst/>
          </a:prstGeom>
        </p:spPr>
      </p:pic>
      <p:sp>
        <p:nvSpPr>
          <p:cNvPr id="13" name="TextBox 2"/>
          <p:cNvSpPr txBox="1"/>
          <p:nvPr/>
        </p:nvSpPr>
        <p:spPr>
          <a:xfrm>
            <a:off x="701544" y="1663074"/>
            <a:ext cx="8287411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Tx/>
              <a:buChar char="-"/>
            </a:pPr>
            <a:r>
              <a:rPr lang="ko-KR" altLang="en-US" sz="2800" b="1" dirty="0" smtClean="0"/>
              <a:t>데이터 학습 및 분석 후 미래 예측 </a:t>
            </a:r>
            <a:r>
              <a:rPr lang="en-US" altLang="ko-KR" sz="2800" b="1" dirty="0" smtClean="0"/>
              <a:t>– (1-4)</a:t>
            </a:r>
          </a:p>
          <a:p>
            <a:pPr marL="457200" indent="-457200">
              <a:buFontTx/>
              <a:buChar char="-"/>
            </a:pPr>
            <a:endParaRPr lang="en-US" altLang="ko-KR" sz="2800" b="1" dirty="0" smtClean="0"/>
          </a:p>
          <a:p>
            <a:r>
              <a:rPr lang="ko-KR" altLang="en-US" sz="2400" dirty="0" smtClean="0"/>
              <a:t>병합 후 분리한 데이터를 가지고 분석하여 매년</a:t>
            </a:r>
            <a:r>
              <a:rPr lang="en-US" altLang="ko-KR" sz="2400" dirty="0" smtClean="0"/>
              <a:t>, </a:t>
            </a:r>
            <a:r>
              <a:rPr lang="ko-KR" altLang="en-US" sz="2400" dirty="0" smtClean="0"/>
              <a:t>매월 마다 일어나는 </a:t>
            </a:r>
            <a:r>
              <a:rPr lang="ko-KR" altLang="en-US" sz="2400" dirty="0" err="1" smtClean="0"/>
              <a:t>대기질</a:t>
            </a:r>
            <a:r>
              <a:rPr lang="ko-KR" altLang="en-US" sz="2400" dirty="0" smtClean="0"/>
              <a:t> 데이터들을 가지고 미래의 </a:t>
            </a:r>
            <a:r>
              <a:rPr lang="ko-KR" altLang="en-US" sz="2400" dirty="0" err="1" smtClean="0"/>
              <a:t>대기질을</a:t>
            </a:r>
            <a:r>
              <a:rPr lang="ko-KR" altLang="en-US" sz="2400" dirty="0" smtClean="0"/>
              <a:t> 예측해보았고</a:t>
            </a:r>
            <a:r>
              <a:rPr lang="en-US" altLang="ko-KR" sz="2400" dirty="0" smtClean="0"/>
              <a:t>, </a:t>
            </a:r>
            <a:r>
              <a:rPr lang="ko-KR" altLang="en-US" sz="2400" dirty="0" smtClean="0"/>
              <a:t>그 데이터를 현재 있는 데이터들과 비교해보았는데 오차율이 높게 나왔고</a:t>
            </a:r>
            <a:r>
              <a:rPr lang="en-US" altLang="ko-KR" sz="2400" dirty="0" smtClean="0"/>
              <a:t>,</a:t>
            </a:r>
            <a:r>
              <a:rPr lang="ko-KR" altLang="en-US" sz="2400" dirty="0"/>
              <a:t> </a:t>
            </a:r>
            <a:r>
              <a:rPr lang="en-US" altLang="ko-KR" sz="2400" dirty="0" smtClean="0"/>
              <a:t>R^2 </a:t>
            </a:r>
            <a:r>
              <a:rPr lang="ko-KR" altLang="en-US" sz="2400" dirty="0" smtClean="0"/>
              <a:t>점수가 매우 낮게 나와서 유의미한 데이터가 아니라고 결론 지었습니다</a:t>
            </a:r>
            <a:r>
              <a:rPr lang="en-US" altLang="ko-KR" sz="2400" dirty="0" smtClean="0"/>
              <a:t>.</a:t>
            </a:r>
            <a:endParaRPr lang="en-US" altLang="ko-KR" sz="2400" dirty="0" smtClean="0"/>
          </a:p>
        </p:txBody>
      </p:sp>
    </p:spTree>
    <p:extLst>
      <p:ext uri="{BB962C8B-B14F-4D97-AF65-F5344CB8AC3E}">
        <p14:creationId xmlns:p14="http://schemas.microsoft.com/office/powerpoint/2010/main" val="2323181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21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ko-KR" sz="3000" b="1" i="0" baseline="0" dirty="0" smtClean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kumimoji="0" lang="ko-KR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진행 상황 보고</a:t>
            </a:r>
            <a:endParaRPr kumimoji="0" lang="ko-KR" altLang="en-US" sz="3000" b="1" i="0" dirty="0">
              <a:solidFill>
                <a:srgbClr val="FFFFFF">
                  <a:alpha val="100000"/>
                </a:srgbClr>
              </a:solidFill>
              <a:latin typeface="휴먼엑스포"/>
            </a:endParaRPr>
          </a:p>
        </p:txBody>
      </p:sp>
      <p:sp>
        <p:nvSpPr>
          <p:cNvPr id="13" name="TextBox 2"/>
          <p:cNvSpPr txBox="1"/>
          <p:nvPr/>
        </p:nvSpPr>
        <p:spPr>
          <a:xfrm>
            <a:off x="2202176" y="3494050"/>
            <a:ext cx="5400585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Tx/>
              <a:buChar char="-"/>
            </a:pPr>
            <a:r>
              <a:rPr lang="ko-KR" altLang="en-US" sz="2800" b="1" dirty="0" smtClean="0"/>
              <a:t>데이터 가공 </a:t>
            </a:r>
            <a:r>
              <a:rPr lang="en-US" altLang="ko-KR" sz="2800" b="1" dirty="0" smtClean="0"/>
              <a:t>– (2-1)</a:t>
            </a:r>
          </a:p>
          <a:p>
            <a:pPr marL="457200" indent="-457200">
              <a:buFontTx/>
              <a:buChar char="-"/>
            </a:pPr>
            <a:endParaRPr lang="en-US" altLang="ko-KR" sz="2800" b="1" dirty="0" smtClean="0"/>
          </a:p>
          <a:p>
            <a:r>
              <a:rPr lang="ko-KR" altLang="en-US" sz="2400" dirty="0" smtClean="0"/>
              <a:t>중국 특정 도시로 </a:t>
            </a:r>
            <a:r>
              <a:rPr lang="en-US" altLang="ko-KR" sz="2400" dirty="0" smtClean="0"/>
              <a:t>‘</a:t>
            </a:r>
            <a:r>
              <a:rPr lang="ko-KR" altLang="en-US" sz="2400" dirty="0" err="1" smtClean="0"/>
              <a:t>랴오청</a:t>
            </a:r>
            <a:r>
              <a:rPr lang="en-US" altLang="ko-KR" sz="2400" dirty="0" smtClean="0"/>
              <a:t>’</a:t>
            </a:r>
            <a:r>
              <a:rPr lang="ko-KR" altLang="en-US" sz="2400" dirty="0" smtClean="0"/>
              <a:t>을 선택하여 그 지역과 서울과의 미세먼지 연관성을 파악하고 대략적으로 중국 지역에서 서울까지 미세먼지가 영향을 끼치는 시간이 </a:t>
            </a:r>
            <a:r>
              <a:rPr lang="ko-KR" altLang="en-US" sz="2400" dirty="0" err="1" smtClean="0"/>
              <a:t>얼마정도</a:t>
            </a:r>
            <a:r>
              <a:rPr lang="ko-KR" altLang="en-US" sz="2400" dirty="0" smtClean="0"/>
              <a:t> 걸리는지 분석해보았습니다</a:t>
            </a:r>
            <a:r>
              <a:rPr lang="en-US" altLang="ko-KR" sz="2400" dirty="0" smtClean="0"/>
              <a:t>. </a:t>
            </a:r>
            <a:r>
              <a:rPr lang="ko-KR" altLang="en-US" sz="2400" dirty="0" smtClean="0"/>
              <a:t>위 코드는 데이터 전처리 과정입니다</a:t>
            </a:r>
            <a:r>
              <a:rPr lang="en-US" altLang="ko-KR" sz="2400" dirty="0" smtClean="0"/>
              <a:t>.</a:t>
            </a:r>
            <a:endParaRPr lang="en-US" altLang="ko-KR" sz="24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76550" y="676829"/>
            <a:ext cx="7247516" cy="89219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2202176" y="1927299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데이터분석 </a:t>
            </a:r>
            <a:r>
              <a:rPr lang="en-US" altLang="ko-KR" sz="3400" b="1" dirty="0">
                <a:solidFill>
                  <a:srgbClr val="1B1760">
                    <a:alpha val="100000"/>
                  </a:srgbClr>
                </a:solidFill>
                <a:latin typeface="D2Coding"/>
              </a:rPr>
              <a:t>2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 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(김광섭)</a:t>
            </a:r>
            <a:endParaRPr kumimoji="0" lang="ko-KR" altLang="en-US" sz="3400" b="1" i="0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</p:spTree>
    <p:extLst>
      <p:ext uri="{BB962C8B-B14F-4D97-AF65-F5344CB8AC3E}">
        <p14:creationId xmlns:p14="http://schemas.microsoft.com/office/powerpoint/2010/main" val="2503684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21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ko-KR" sz="3000" b="1" i="0" baseline="0" dirty="0" smtClean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kumimoji="0" lang="ko-KR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진행 상황 보고</a:t>
            </a:r>
            <a:endParaRPr kumimoji="0" lang="ko-KR" altLang="en-US" sz="3000" b="1" i="0" dirty="0">
              <a:solidFill>
                <a:srgbClr val="FFFFFF">
                  <a:alpha val="100000"/>
                </a:srgbClr>
              </a:solidFill>
              <a:latin typeface="휴먼엑스포"/>
            </a:endParaRPr>
          </a:p>
        </p:txBody>
      </p:sp>
      <p:sp>
        <p:nvSpPr>
          <p:cNvPr id="13" name="TextBox 2"/>
          <p:cNvSpPr txBox="1"/>
          <p:nvPr/>
        </p:nvSpPr>
        <p:spPr>
          <a:xfrm>
            <a:off x="2052241" y="2094400"/>
            <a:ext cx="7537562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Tx/>
              <a:buChar char="-"/>
            </a:pPr>
            <a:r>
              <a:rPr lang="ko-KR" altLang="en-US" sz="2800" b="1" dirty="0" smtClean="0"/>
              <a:t>데이터 분석</a:t>
            </a:r>
            <a:r>
              <a:rPr lang="en-US" altLang="ko-KR" sz="2800" b="1" dirty="0" smtClean="0"/>
              <a:t>(PM2.5)</a:t>
            </a:r>
            <a:r>
              <a:rPr lang="ko-KR" altLang="en-US" sz="2800" b="1" dirty="0" smtClean="0"/>
              <a:t> </a:t>
            </a:r>
            <a:r>
              <a:rPr lang="en-US" altLang="ko-KR" sz="2800" b="1" dirty="0" smtClean="0"/>
              <a:t>– (2-2)</a:t>
            </a:r>
          </a:p>
          <a:p>
            <a:pPr marL="457200" indent="-457200">
              <a:buFontTx/>
              <a:buChar char="-"/>
            </a:pPr>
            <a:endParaRPr lang="en-US" altLang="ko-KR" sz="2800" b="1" dirty="0" smtClean="0"/>
          </a:p>
          <a:p>
            <a:r>
              <a:rPr lang="ko-KR" altLang="en-US" sz="2400" dirty="0" smtClean="0"/>
              <a:t>두 데이터간의 상관 분석을 통하여 중국 지역과 서울 </a:t>
            </a:r>
            <a:r>
              <a:rPr lang="ko-KR" altLang="en-US" sz="2400" dirty="0" err="1" smtClean="0"/>
              <a:t>대기질의</a:t>
            </a:r>
            <a:r>
              <a:rPr lang="ko-KR" altLang="en-US" sz="2400" dirty="0" smtClean="0"/>
              <a:t> 접점을 찾아 평균을 내보았습니다</a:t>
            </a:r>
            <a:r>
              <a:rPr lang="en-US" altLang="ko-KR" sz="2400" dirty="0" smtClean="0"/>
              <a:t>. </a:t>
            </a:r>
            <a:r>
              <a:rPr lang="ko-KR" altLang="en-US" sz="2400" dirty="0" smtClean="0"/>
              <a:t>대략적으로 </a:t>
            </a:r>
            <a:r>
              <a:rPr lang="ko-KR" altLang="en-US" sz="2400" dirty="0" smtClean="0"/>
              <a:t>중국 도시의 </a:t>
            </a:r>
            <a:r>
              <a:rPr lang="en-US" altLang="ko-KR" sz="2400" dirty="0" smtClean="0"/>
              <a:t>PM2.5 </a:t>
            </a:r>
            <a:r>
              <a:rPr lang="ko-KR" altLang="en-US" sz="2400" dirty="0" smtClean="0"/>
              <a:t>지수가 서울에 영향을 끼치는 기간은 대략 </a:t>
            </a:r>
            <a:r>
              <a:rPr lang="en-US" altLang="ko-KR" sz="2400" dirty="0" smtClean="0"/>
              <a:t>1</a:t>
            </a:r>
            <a:r>
              <a:rPr lang="ko-KR" altLang="en-US" sz="2400" dirty="0" smtClean="0"/>
              <a:t>일 정도로 나왔습니다</a:t>
            </a:r>
            <a:r>
              <a:rPr lang="en-US" altLang="ko-KR" sz="2400" dirty="0" smtClean="0"/>
              <a:t>.</a:t>
            </a:r>
            <a:endParaRPr lang="en-US" altLang="ko-KR" sz="2400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80860" y="716492"/>
            <a:ext cx="7163107" cy="879096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3104" y="7361896"/>
            <a:ext cx="9515475" cy="22479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0262" y="5164183"/>
            <a:ext cx="9582150" cy="225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835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21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ko-KR" sz="3000" b="1" i="0" baseline="0" dirty="0" smtClean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kumimoji="0" lang="ko-KR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진행 상황 보고</a:t>
            </a:r>
            <a:endParaRPr kumimoji="0" lang="ko-KR" altLang="en-US" sz="3000" b="1" i="0" dirty="0">
              <a:solidFill>
                <a:srgbClr val="FFFFFF">
                  <a:alpha val="100000"/>
                </a:srgbClr>
              </a:solidFill>
              <a:latin typeface="휴먼엑스포"/>
            </a:endParaRPr>
          </a:p>
        </p:txBody>
      </p:sp>
      <p:sp>
        <p:nvSpPr>
          <p:cNvPr id="13" name="TextBox 2"/>
          <p:cNvSpPr txBox="1"/>
          <p:nvPr/>
        </p:nvSpPr>
        <p:spPr>
          <a:xfrm>
            <a:off x="2278390" y="2820418"/>
            <a:ext cx="624711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Tx/>
              <a:buChar char="-"/>
            </a:pPr>
            <a:r>
              <a:rPr lang="ko-KR" altLang="en-US" sz="2800" b="1" dirty="0" smtClean="0"/>
              <a:t>데이터 분석</a:t>
            </a:r>
            <a:r>
              <a:rPr lang="en-US" altLang="ko-KR" sz="2800" b="1" dirty="0" smtClean="0"/>
              <a:t>(PM10)</a:t>
            </a:r>
            <a:r>
              <a:rPr lang="ko-KR" altLang="en-US" sz="2800" b="1" dirty="0" smtClean="0"/>
              <a:t> </a:t>
            </a:r>
            <a:r>
              <a:rPr lang="en-US" altLang="ko-KR" sz="2800" b="1" dirty="0" smtClean="0"/>
              <a:t>– (2-3)</a:t>
            </a:r>
          </a:p>
          <a:p>
            <a:pPr marL="457200" indent="-457200">
              <a:buFontTx/>
              <a:buChar char="-"/>
            </a:pPr>
            <a:endParaRPr lang="en-US" altLang="ko-KR" sz="2800" b="1" dirty="0" smtClean="0"/>
          </a:p>
          <a:p>
            <a:r>
              <a:rPr lang="ko-KR" altLang="en-US" sz="2400" dirty="0" smtClean="0"/>
              <a:t>같은 방식으로 </a:t>
            </a:r>
            <a:r>
              <a:rPr lang="en-US" altLang="ko-KR" sz="2400" dirty="0" smtClean="0"/>
              <a:t>PM10</a:t>
            </a:r>
            <a:r>
              <a:rPr lang="ko-KR" altLang="en-US" sz="2400" dirty="0" smtClean="0"/>
              <a:t>도 측정해보았습니다</a:t>
            </a:r>
            <a:r>
              <a:rPr lang="en-US" altLang="ko-KR" sz="2400" dirty="0" smtClean="0"/>
              <a:t>.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89803" y="642608"/>
            <a:ext cx="7958237" cy="896718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9253" y="5289938"/>
            <a:ext cx="8748811" cy="206678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1917" y="7535727"/>
            <a:ext cx="8646147" cy="2036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26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48" name="Group 1"/>
          <p:cNvGrpSpPr/>
          <p:nvPr/>
        </p:nvGrpSpPr>
        <p:grpSpPr>
          <a:xfrm>
            <a:off x="-12615" y="5137779"/>
            <a:ext cx="18286156" cy="5169540"/>
            <a:chOff x="-12614" y="5137779"/>
            <a:chExt cx="18286156" cy="5169540"/>
          </a:xfrm>
        </p:grpSpPr>
        <p:pic>
          <p:nvPicPr>
            <p:cNvPr id="6149" name="그림 6148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615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6151" name="그림 6150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6152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6153" name="그림 6152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6154" name="TextBox 6153"/>
          <p:cNvSpPr txBox="1"/>
          <p:nvPr/>
        </p:nvSpPr>
        <p:spPr>
          <a:xfrm>
            <a:off x="1063434" y="568222"/>
            <a:ext cx="4645748" cy="5442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000" b="1" i="0" baseline="0">
                <a:solidFill>
                  <a:srgbClr val="FFFFFF">
                    <a:alpha val="100000"/>
                  </a:srgbClr>
                </a:solidFill>
                <a:latin typeface="돋움"/>
                <a:ea typeface="돋움"/>
              </a:rPr>
              <a:t>1. 프로젝트 소개</a:t>
            </a:r>
            <a:endParaRPr kumimoji="0" lang="ko-KR" altLang="en-US" sz="3000" b="1" i="0">
              <a:solidFill>
                <a:srgbClr val="FFFFFF">
                  <a:alpha val="100000"/>
                </a:srgbClr>
              </a:solidFill>
              <a:latin typeface="돋움"/>
              <a:ea typeface="돋움"/>
            </a:endParaRPr>
          </a:p>
        </p:txBody>
      </p:sp>
      <p:sp>
        <p:nvSpPr>
          <p:cNvPr id="6155" name="TextBox 6154"/>
          <p:cNvSpPr txBox="1"/>
          <p:nvPr/>
        </p:nvSpPr>
        <p:spPr>
          <a:xfrm>
            <a:off x="1139626" y="1933239"/>
            <a:ext cx="5559984" cy="61755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500" b="1" i="0" baseline="0">
                <a:solidFill>
                  <a:srgbClr val="1B1760">
                    <a:alpha val="100000"/>
                  </a:srgbClr>
                </a:solidFill>
                <a:latin typeface="돋움"/>
                <a:ea typeface="돋움"/>
              </a:rPr>
              <a:t>프로젝트 개요</a:t>
            </a:r>
            <a:endParaRPr kumimoji="0" lang="ko-KR" altLang="en-US" sz="3500" b="1" i="0">
              <a:solidFill>
                <a:srgbClr val="1B1760">
                  <a:alpha val="100000"/>
                </a:srgbClr>
              </a:solidFill>
              <a:latin typeface="돋움"/>
              <a:ea typeface="돋움"/>
            </a:endParaRPr>
          </a:p>
        </p:txBody>
      </p:sp>
      <p:sp>
        <p:nvSpPr>
          <p:cNvPr id="6156" name="TextBox 6155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en-US" sz="3000" b="1" dirty="0">
                <a:solidFill>
                  <a:srgbClr val="FFFFFF">
                    <a:alpha val="100000"/>
                  </a:srgbClr>
                </a:solidFill>
                <a:latin typeface="돋움"/>
                <a:ea typeface="돋움"/>
              </a:rPr>
              <a:t>3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돋움"/>
              <a:ea typeface="돋움"/>
            </a:endParaRPr>
          </a:p>
        </p:txBody>
      </p:sp>
      <p:pic>
        <p:nvPicPr>
          <p:cNvPr id="6157" name="그림 6156"/>
          <p:cNvPicPr>
            <a:picLocks noChangeAspect="1"/>
          </p:cNvPicPr>
          <p:nvPr/>
        </p:nvPicPr>
        <p:blipFill rotWithShape="1">
          <a:blip r:embed="rId5">
            <a:lum/>
          </a:blip>
          <a:stretch>
            <a:fillRect/>
          </a:stretch>
        </p:blipFill>
        <p:spPr>
          <a:xfrm>
            <a:off x="12715120" y="4758444"/>
            <a:ext cx="4950511" cy="495051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sp>
        <p:nvSpPr>
          <p:cNvPr id="6158" name="TextBox 6157"/>
          <p:cNvSpPr txBox="1"/>
          <p:nvPr/>
        </p:nvSpPr>
        <p:spPr>
          <a:xfrm>
            <a:off x="1215816" y="3183943"/>
            <a:ext cx="15535580" cy="302445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368348" lvl="0" indent="-368348" algn="l" defTabSz="393752" rtl="0" eaLnBrk="1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Arial"/>
              <a:buBlip>
                <a:blip r:embed="rId6"/>
              </a:buBlip>
              <a:defRPr/>
            </a:pPr>
            <a:r>
              <a:rPr kumimoji="1" lang="ko-KR" altLang="en-US" sz="3500" b="0" i="0" baseline="0" dirty="0" err="1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프로젝트명</a:t>
            </a:r>
            <a:r>
              <a:rPr kumimoji="1" lang="ko-KR" altLang="en-US" sz="3500" b="0" i="0" baseline="0" dirty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 : 미세먼지 빅데이터분석 ‘미세먼지안심여행’</a:t>
            </a:r>
          </a:p>
          <a:p>
            <a:pPr marL="368348" lvl="0" indent="-368348" algn="l" defTabSz="393752" rtl="0" eaLnBrk="1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Arial"/>
              <a:buBlip>
                <a:blip r:embed="rId6"/>
              </a:buBlip>
              <a:defRPr/>
            </a:pPr>
            <a:endParaRPr kumimoji="0" lang="ko-KR" altLang="en-US" sz="3500" b="0" i="0" baseline="0" dirty="0">
              <a:solidFill>
                <a:srgbClr val="000000">
                  <a:alpha val="100000"/>
                </a:srgbClr>
              </a:solidFill>
              <a:latin typeface="돋움"/>
              <a:ea typeface="돋움"/>
            </a:endParaRPr>
          </a:p>
          <a:p>
            <a:pPr marL="368348" lvl="0" indent="-368348" algn="l" defTabSz="393752" rtl="0" eaLnBrk="1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Arial"/>
              <a:buBlip>
                <a:blip r:embed="rId6"/>
              </a:buBlip>
              <a:defRPr/>
            </a:pPr>
            <a:r>
              <a:rPr kumimoji="0" lang="ko-KR" altLang="en-US" sz="3500" b="0" i="0" baseline="0" dirty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프로젝트 기간 : 2024. 6. </a:t>
            </a:r>
            <a:r>
              <a:rPr kumimoji="0" lang="ko-KR" altLang="en-US" sz="3500" b="0" i="0" baseline="0" dirty="0" smtClean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11(</a:t>
            </a:r>
            <a:r>
              <a:rPr lang="ko-KR" altLang="en-US" sz="3500" dirty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화</a:t>
            </a:r>
            <a:r>
              <a:rPr kumimoji="0" lang="ko-KR" altLang="en-US" sz="3500" b="0" i="0" baseline="0" dirty="0" smtClean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) </a:t>
            </a:r>
            <a:r>
              <a:rPr kumimoji="0" lang="ko-KR" altLang="en-US" sz="3500" b="0" i="0" baseline="0" dirty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~ 7. </a:t>
            </a:r>
            <a:r>
              <a:rPr lang="en-US" altLang="ko-KR" sz="3500" dirty="0" smtClean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23</a:t>
            </a:r>
            <a:r>
              <a:rPr kumimoji="0" lang="ko-KR" altLang="en-US" sz="3500" b="0" i="0" baseline="0" dirty="0" smtClean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일(화) </a:t>
            </a:r>
            <a:r>
              <a:rPr kumimoji="0" lang="ko-KR" altLang="en-US" sz="3500" b="0" i="0" baseline="0" dirty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6주간 진행</a:t>
            </a:r>
          </a:p>
          <a:p>
            <a:pPr marL="368348" lvl="0" indent="-368348" algn="l" defTabSz="393752" rtl="0" eaLnBrk="1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Arial"/>
              <a:buBlip>
                <a:blip r:embed="rId6"/>
              </a:buBlip>
              <a:defRPr/>
            </a:pPr>
            <a:endParaRPr kumimoji="0" lang="ko-KR" altLang="en-US" sz="3500" b="0" i="0" baseline="0" dirty="0">
              <a:solidFill>
                <a:srgbClr val="000000">
                  <a:alpha val="100000"/>
                </a:srgbClr>
              </a:solidFill>
              <a:latin typeface="돋움"/>
              <a:ea typeface="돋움"/>
            </a:endParaRPr>
          </a:p>
          <a:p>
            <a:pPr marL="368348" lvl="0" indent="-368348" algn="l" defTabSz="393752" rtl="0" eaLnBrk="1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Arial"/>
              <a:buBlip>
                <a:blip r:embed="rId6"/>
              </a:buBlip>
              <a:defRPr/>
            </a:pPr>
            <a:r>
              <a:rPr kumimoji="0" lang="ko-KR" altLang="en-US" sz="3500" b="0" i="0" baseline="0" dirty="0" err="1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팀명</a:t>
            </a:r>
            <a:r>
              <a:rPr kumimoji="0" lang="ko-KR" altLang="en-US" sz="3500" b="0" i="0" baseline="0" dirty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 : 먼지가되어팀(휴먼교육센터 교육생 5인)</a:t>
            </a:r>
            <a:endParaRPr kumimoji="0" lang="ko-KR" altLang="en-US" sz="3500" b="0" i="0" dirty="0">
              <a:solidFill>
                <a:srgbClr val="000000">
                  <a:alpha val="100000"/>
                </a:srgbClr>
              </a:solidFill>
              <a:latin typeface="돋움"/>
              <a:ea typeface="돋움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21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ko-KR" sz="3000" b="1" i="0" baseline="0" dirty="0" smtClean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kumimoji="0" lang="ko-KR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진행 상황 보고</a:t>
            </a:r>
            <a:endParaRPr kumimoji="0" lang="ko-KR" altLang="en-US" sz="3000" b="1" i="0" dirty="0">
              <a:solidFill>
                <a:srgbClr val="FFFFFF">
                  <a:alpha val="100000"/>
                </a:srgbClr>
              </a:solidFill>
              <a:latin typeface="휴먼엑스포"/>
            </a:endParaRPr>
          </a:p>
        </p:txBody>
      </p:sp>
      <p:sp>
        <p:nvSpPr>
          <p:cNvPr id="13" name="TextBox 2"/>
          <p:cNvSpPr txBox="1"/>
          <p:nvPr/>
        </p:nvSpPr>
        <p:spPr>
          <a:xfrm>
            <a:off x="1287608" y="2651593"/>
            <a:ext cx="509147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Tx/>
              <a:buChar char="-"/>
            </a:pPr>
            <a:r>
              <a:rPr lang="ko-KR" altLang="en-US" sz="2800" b="1" dirty="0" smtClean="0"/>
              <a:t>데이터 분석</a:t>
            </a:r>
            <a:r>
              <a:rPr lang="en-US" altLang="ko-KR" sz="2800" b="1" dirty="0"/>
              <a:t> </a:t>
            </a:r>
            <a:r>
              <a:rPr lang="ko-KR" altLang="en-US" sz="2800" b="1" dirty="0" smtClean="0"/>
              <a:t>결과</a:t>
            </a:r>
            <a:r>
              <a:rPr lang="ko-KR" altLang="en-US" sz="2800" b="1" dirty="0" smtClean="0"/>
              <a:t> </a:t>
            </a:r>
            <a:r>
              <a:rPr lang="en-US" altLang="ko-KR" sz="2800" b="1" dirty="0" smtClean="0"/>
              <a:t>– (2-4)</a:t>
            </a:r>
          </a:p>
          <a:p>
            <a:pPr marL="457200" indent="-457200">
              <a:buFontTx/>
              <a:buChar char="-"/>
            </a:pPr>
            <a:endParaRPr lang="en-US" altLang="ko-KR" sz="2800" b="1" dirty="0" smtClean="0"/>
          </a:p>
          <a:p>
            <a:r>
              <a:rPr lang="ko-KR" altLang="en-US" sz="2400" dirty="0" smtClean="0"/>
              <a:t>결과적으로 </a:t>
            </a:r>
            <a:r>
              <a:rPr lang="en-US" altLang="ko-KR" sz="2400" dirty="0" smtClean="0"/>
              <a:t>PM2.5</a:t>
            </a:r>
            <a:r>
              <a:rPr lang="ko-KR" altLang="en-US" sz="2400" dirty="0" smtClean="0"/>
              <a:t>가 도착하는 시간과 </a:t>
            </a:r>
            <a:r>
              <a:rPr lang="en-US" altLang="ko-KR" sz="2400" dirty="0" smtClean="0"/>
              <a:t>PM10</a:t>
            </a:r>
            <a:r>
              <a:rPr lang="ko-KR" altLang="en-US" sz="2400" dirty="0" smtClean="0"/>
              <a:t>이 서울에 도착하는 시간을 출력해보았습니다</a:t>
            </a:r>
            <a:r>
              <a:rPr lang="en-US" altLang="ko-KR" sz="2400" dirty="0" smtClean="0"/>
              <a:t>.</a:t>
            </a:r>
            <a:r>
              <a:rPr lang="ko-KR" altLang="en-US" sz="2400" dirty="0"/>
              <a:t> </a:t>
            </a:r>
            <a:r>
              <a:rPr lang="ko-KR" altLang="en-US" sz="2400" dirty="0" smtClean="0"/>
              <a:t>하지만 데이터 컬럼의 수가 너무 부족하여 더 많은 데이터를 변수에 두고 데이터를 분석해보도록 하겠습니다</a:t>
            </a:r>
            <a:r>
              <a:rPr lang="en-US" altLang="ko-KR" sz="2400" dirty="0" smtClean="0"/>
              <a:t>.</a:t>
            </a:r>
            <a:endParaRPr lang="en-US" altLang="ko-KR" sz="2400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89327" y="5848464"/>
            <a:ext cx="10216532" cy="374817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99296" y="3075857"/>
            <a:ext cx="9080415" cy="2478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169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222" y="5138888"/>
            <a:ext cx="18286533" cy="5168745"/>
            <a:chOff x="-14939" y="5142857"/>
            <a:chExt cx="18300654" cy="51727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-14939" y="5142857"/>
              <a:ext cx="18300654" cy="517273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24034" y="566230"/>
            <a:ext cx="17024949" cy="9145319"/>
            <a:chOff x="623810" y="566667"/>
            <a:chExt cx="17038096" cy="9152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23810" y="566667"/>
              <a:ext cx="17038096" cy="9152381"/>
            </a:xfrm>
            <a:prstGeom prst="rect">
              <a:avLst/>
            </a:prstGeom>
          </p:spPr>
        </p:pic>
      </p:grpSp>
      <p:sp>
        <p:nvSpPr>
          <p:cNvPr id="1048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r>
              <a:rPr lang="en-US" dirty="0" smtClean="0">
                <a:latin typeface="나눔고딕 ExtraBold"/>
                <a:ea typeface="나눔고딕 ExtraBold"/>
              </a:rPr>
              <a:t>22</a:t>
            </a:r>
          </a:p>
        </p:txBody>
      </p:sp>
      <p:grpSp>
        <p:nvGrpSpPr>
          <p:cNvPr id="15" name="그룹 1002"/>
          <p:cNvGrpSpPr/>
          <p:nvPr/>
        </p:nvGrpSpPr>
        <p:grpSpPr>
          <a:xfrm>
            <a:off x="624112" y="566301"/>
            <a:ext cx="17025489" cy="9144875"/>
            <a:chOff x="623810" y="566667"/>
            <a:chExt cx="17038096" cy="9152381"/>
          </a:xfrm>
        </p:grpSpPr>
        <p:pic>
          <p:nvPicPr>
            <p:cNvPr id="16" name="Object 5"/>
            <p:cNvPicPr>
              <a:picLocks noChangeAspect="1"/>
            </p:cNvPicPr>
            <p:nvPr/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623810" y="566667"/>
              <a:ext cx="17038096" cy="915238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7" name="Group 4"/>
          <p:cNvGrpSpPr/>
          <p:nvPr/>
        </p:nvGrpSpPr>
        <p:grpSpPr>
          <a:xfrm>
            <a:off x="614314" y="562642"/>
            <a:ext cx="4950511" cy="988807"/>
            <a:chOff x="911053" y="493650"/>
            <a:chExt cx="4950511" cy="988807"/>
          </a:xfrm>
        </p:grpSpPr>
        <p:pic>
          <p:nvPicPr>
            <p:cNvPr id="21" name="그림 20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911053" y="493650"/>
              <a:ext cx="4950511" cy="988807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2" name="TextBox 21"/>
          <p:cNvSpPr txBox="1"/>
          <p:nvPr/>
        </p:nvSpPr>
        <p:spPr>
          <a:xfrm>
            <a:off x="766696" y="586420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ko-KR" sz="3000" b="1" i="0" baseline="0" dirty="0" smtClean="0">
                <a:solidFill>
                  <a:srgbClr val="FFFFFF">
                    <a:alpha val="100000"/>
                  </a:srgbClr>
                </a:solidFill>
                <a:latin typeface="돋움"/>
                <a:ea typeface="돋움"/>
              </a:rPr>
              <a:t>5</a:t>
            </a:r>
            <a:r>
              <a:rPr kumimoji="0" lang="ko-KR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돋움"/>
                <a:ea typeface="돋움"/>
              </a:rPr>
              <a:t>. 추진일정</a:t>
            </a:r>
            <a:endParaRPr kumimoji="0" lang="ko-KR" altLang="en-US" sz="3000" b="1" i="0" dirty="0">
              <a:solidFill>
                <a:srgbClr val="FFFFFF">
                  <a:alpha val="100000"/>
                </a:srgbClr>
              </a:solidFill>
              <a:latin typeface="돋움"/>
              <a:ea typeface="돋움"/>
            </a:endParaRPr>
          </a:p>
        </p:txBody>
      </p:sp>
      <p:graphicFrame>
        <p:nvGraphicFramePr>
          <p:cNvPr id="18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0138188"/>
              </p:ext>
            </p:extLst>
          </p:nvPr>
        </p:nvGraphicFramePr>
        <p:xfrm>
          <a:off x="634672" y="1597864"/>
          <a:ext cx="17025556" cy="8296209"/>
        </p:xfrm>
        <a:graphic>
          <a:graphicData uri="http://schemas.openxmlformats.org/drawingml/2006/table">
            <a:tbl>
              <a:tblPr firstRow="1" bandRow="1"/>
              <a:tblGrid>
                <a:gridCol w="729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002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986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986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9986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9986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9986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9986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9986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99868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99868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99868">
                  <a:extLst>
                    <a:ext uri="{9D8B030D-6E8A-4147-A177-3AD203B41FA5}">
                      <a16:colId xmlns:a16="http://schemas.microsoft.com/office/drawing/2014/main" val="3444774330"/>
                    </a:ext>
                  </a:extLst>
                </a:gridCol>
                <a:gridCol w="399868">
                  <a:extLst>
                    <a:ext uri="{9D8B030D-6E8A-4147-A177-3AD203B41FA5}">
                      <a16:colId xmlns:a16="http://schemas.microsoft.com/office/drawing/2014/main" val="1620902490"/>
                    </a:ext>
                  </a:extLst>
                </a:gridCol>
                <a:gridCol w="399868">
                  <a:extLst>
                    <a:ext uri="{9D8B030D-6E8A-4147-A177-3AD203B41FA5}">
                      <a16:colId xmlns:a16="http://schemas.microsoft.com/office/drawing/2014/main" val="3146489517"/>
                    </a:ext>
                  </a:extLst>
                </a:gridCol>
                <a:gridCol w="399868">
                  <a:extLst>
                    <a:ext uri="{9D8B030D-6E8A-4147-A177-3AD203B41FA5}">
                      <a16:colId xmlns:a16="http://schemas.microsoft.com/office/drawing/2014/main" val="3694085731"/>
                    </a:ext>
                  </a:extLst>
                </a:gridCol>
                <a:gridCol w="399868">
                  <a:extLst>
                    <a:ext uri="{9D8B030D-6E8A-4147-A177-3AD203B41FA5}">
                      <a16:colId xmlns:a16="http://schemas.microsoft.com/office/drawing/2014/main" val="2946321274"/>
                    </a:ext>
                  </a:extLst>
                </a:gridCol>
                <a:gridCol w="399868">
                  <a:extLst>
                    <a:ext uri="{9D8B030D-6E8A-4147-A177-3AD203B41FA5}">
                      <a16:colId xmlns:a16="http://schemas.microsoft.com/office/drawing/2014/main" val="1130683467"/>
                    </a:ext>
                  </a:extLst>
                </a:gridCol>
                <a:gridCol w="399868">
                  <a:extLst>
                    <a:ext uri="{9D8B030D-6E8A-4147-A177-3AD203B41FA5}">
                      <a16:colId xmlns:a16="http://schemas.microsoft.com/office/drawing/2014/main" val="4075047325"/>
                    </a:ext>
                  </a:extLst>
                </a:gridCol>
                <a:gridCol w="399868">
                  <a:extLst>
                    <a:ext uri="{9D8B030D-6E8A-4147-A177-3AD203B41FA5}">
                      <a16:colId xmlns:a16="http://schemas.microsoft.com/office/drawing/2014/main" val="1974242143"/>
                    </a:ext>
                  </a:extLst>
                </a:gridCol>
                <a:gridCol w="399868">
                  <a:extLst>
                    <a:ext uri="{9D8B030D-6E8A-4147-A177-3AD203B41FA5}">
                      <a16:colId xmlns:a16="http://schemas.microsoft.com/office/drawing/2014/main" val="1021245505"/>
                    </a:ext>
                  </a:extLst>
                </a:gridCol>
                <a:gridCol w="399868">
                  <a:extLst>
                    <a:ext uri="{9D8B030D-6E8A-4147-A177-3AD203B41FA5}">
                      <a16:colId xmlns:a16="http://schemas.microsoft.com/office/drawing/2014/main" val="17840074"/>
                    </a:ext>
                  </a:extLst>
                </a:gridCol>
                <a:gridCol w="399868">
                  <a:extLst>
                    <a:ext uri="{9D8B030D-6E8A-4147-A177-3AD203B41FA5}">
                      <a16:colId xmlns:a16="http://schemas.microsoft.com/office/drawing/2014/main" val="4145124851"/>
                    </a:ext>
                  </a:extLst>
                </a:gridCol>
                <a:gridCol w="399868">
                  <a:extLst>
                    <a:ext uri="{9D8B030D-6E8A-4147-A177-3AD203B41FA5}">
                      <a16:colId xmlns:a16="http://schemas.microsoft.com/office/drawing/2014/main" val="554746976"/>
                    </a:ext>
                  </a:extLst>
                </a:gridCol>
                <a:gridCol w="399868">
                  <a:extLst>
                    <a:ext uri="{9D8B030D-6E8A-4147-A177-3AD203B41FA5}">
                      <a16:colId xmlns:a16="http://schemas.microsoft.com/office/drawing/2014/main" val="1187086592"/>
                    </a:ext>
                  </a:extLst>
                </a:gridCol>
                <a:gridCol w="399868">
                  <a:extLst>
                    <a:ext uri="{9D8B030D-6E8A-4147-A177-3AD203B41FA5}">
                      <a16:colId xmlns:a16="http://schemas.microsoft.com/office/drawing/2014/main" val="2639626505"/>
                    </a:ext>
                  </a:extLst>
                </a:gridCol>
                <a:gridCol w="399868">
                  <a:extLst>
                    <a:ext uri="{9D8B030D-6E8A-4147-A177-3AD203B41FA5}">
                      <a16:colId xmlns:a16="http://schemas.microsoft.com/office/drawing/2014/main" val="3989459857"/>
                    </a:ext>
                  </a:extLst>
                </a:gridCol>
                <a:gridCol w="399868">
                  <a:extLst>
                    <a:ext uri="{9D8B030D-6E8A-4147-A177-3AD203B41FA5}">
                      <a16:colId xmlns:a16="http://schemas.microsoft.com/office/drawing/2014/main" val="3641301159"/>
                    </a:ext>
                  </a:extLst>
                </a:gridCol>
                <a:gridCol w="399868">
                  <a:extLst>
                    <a:ext uri="{9D8B030D-6E8A-4147-A177-3AD203B41FA5}">
                      <a16:colId xmlns:a16="http://schemas.microsoft.com/office/drawing/2014/main" val="3212541873"/>
                    </a:ext>
                  </a:extLst>
                </a:gridCol>
                <a:gridCol w="399868">
                  <a:extLst>
                    <a:ext uri="{9D8B030D-6E8A-4147-A177-3AD203B41FA5}">
                      <a16:colId xmlns:a16="http://schemas.microsoft.com/office/drawing/2014/main" val="1531774810"/>
                    </a:ext>
                  </a:extLst>
                </a:gridCol>
                <a:gridCol w="399868">
                  <a:extLst>
                    <a:ext uri="{9D8B030D-6E8A-4147-A177-3AD203B41FA5}">
                      <a16:colId xmlns:a16="http://schemas.microsoft.com/office/drawing/2014/main" val="3707861554"/>
                    </a:ext>
                  </a:extLst>
                </a:gridCol>
                <a:gridCol w="399868">
                  <a:extLst>
                    <a:ext uri="{9D8B030D-6E8A-4147-A177-3AD203B41FA5}">
                      <a16:colId xmlns:a16="http://schemas.microsoft.com/office/drawing/2014/main" val="1600696357"/>
                    </a:ext>
                  </a:extLst>
                </a:gridCol>
              </a:tblGrid>
              <a:tr h="295499"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2000" b="1" i="0" u="none" strike="noStrike" dirty="0">
                          <a:solidFill>
                            <a:schemeClr val="lt1"/>
                          </a:solidFill>
                          <a:effectLst/>
                          <a:latin typeface="돋움"/>
                          <a:ea typeface="돋움"/>
                        </a:rPr>
                        <a:t>주차</a:t>
                      </a:r>
                      <a:endParaRPr lang="ko-KR" altLang="en-US" sz="2000" b="1" i="0" u="none" strike="noStrike" dirty="0">
                        <a:solidFill>
                          <a:schemeClr val="lt1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돋움"/>
                          <a:ea typeface="돋움"/>
                        </a:rPr>
                        <a:t>1</a:t>
                      </a:r>
                      <a:endParaRPr lang="en-US" altLang="ko-KR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sz="20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7823" marR="7823" marT="78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sz="20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7823" marR="7823" marT="78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sz="20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7823" marR="7823" marT="78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dirty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2</a:t>
                      </a:r>
                    </a:p>
                  </a:txBody>
                  <a:tcPr marL="7817" marR="7817" marT="7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sz="20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7823" marR="7823" marT="78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en-US" altLang="ko-KR" sz="20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7823" marR="7823" marT="78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en-US" altLang="ko-KR" sz="20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7823" marR="7823" marT="78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en-US" altLang="ko-KR" sz="20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7823" marR="7823" marT="78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D9D9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3</a:t>
                      </a:r>
                      <a:endParaRPr lang="en-US" altLang="ko-KR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sz="24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sz="24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sz="24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sz="24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4</a:t>
                      </a:r>
                      <a:endParaRPr lang="en-US" altLang="ko-KR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sz="24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sz="24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sz="24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sz="24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5</a:t>
                      </a:r>
                      <a:endParaRPr lang="en-US" altLang="ko-KR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sz="24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sz="24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sz="24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sz="24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6</a:t>
                      </a:r>
                      <a:endParaRPr lang="en-US" altLang="ko-KR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sz="24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sz="24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sz="24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sz="24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0972"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2000" b="1" i="0" u="none" strike="noStrike" dirty="0">
                          <a:solidFill>
                            <a:schemeClr val="lt1"/>
                          </a:solidFill>
                          <a:effectLst/>
                          <a:latin typeface="돋움"/>
                          <a:ea typeface="돋움"/>
                        </a:rPr>
                        <a:t>일차</a:t>
                      </a:r>
                      <a:endParaRPr lang="ko-KR" altLang="en-US" sz="2000" b="1" i="0" u="none" strike="noStrike" dirty="0">
                        <a:solidFill>
                          <a:schemeClr val="lt1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kern="1000" baseline="0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1</a:t>
                      </a:r>
                      <a:endParaRPr lang="en-US" altLang="ko-KR" sz="2000" b="0" i="0" u="none" strike="noStrike" kern="1000" baseline="0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kern="1000" baseline="0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2</a:t>
                      </a:r>
                      <a:endParaRPr lang="en-US" altLang="ko-KR" sz="2000" b="0" i="0" u="none" strike="noStrike" kern="1000" baseline="0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kern="1000" baseline="0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3</a:t>
                      </a:r>
                      <a:endParaRPr lang="en-US" altLang="ko-KR" sz="2000" b="0" i="0" u="none" strike="noStrike" kern="1000" baseline="0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kern="1000" baseline="0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4</a:t>
                      </a:r>
                      <a:endParaRPr lang="en-US" altLang="ko-KR" sz="2000" b="0" i="0" u="none" strike="noStrike" kern="1000" baseline="0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kern="1000" baseline="0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5</a:t>
                      </a:r>
                      <a:endParaRPr lang="en-US" altLang="ko-KR" sz="2000" b="0" i="0" u="none" strike="noStrike" kern="1000" baseline="0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kern="1000" baseline="0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6</a:t>
                      </a:r>
                      <a:endParaRPr lang="en-US" altLang="ko-KR" sz="2000" b="0" i="0" u="none" strike="noStrike" kern="1000" baseline="0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kern="1000" baseline="0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7</a:t>
                      </a:r>
                      <a:endParaRPr lang="en-US" altLang="ko-KR" sz="2000" b="0" i="0" u="none" strike="noStrike" kern="1000" baseline="0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kern="1000" baseline="0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8</a:t>
                      </a:r>
                      <a:endParaRPr lang="en-US" altLang="ko-KR" sz="2000" b="0" i="0" u="none" strike="noStrike" kern="1000" baseline="0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kern="1000" baseline="0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9</a:t>
                      </a:r>
                      <a:endParaRPr lang="en-US" altLang="ko-KR" sz="2000" b="0" i="0" u="none" strike="noStrike" kern="1000" baseline="0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kern="1000" baseline="0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10</a:t>
                      </a:r>
                      <a:endParaRPr lang="en-US" altLang="ko-KR" sz="2000" b="0" i="0" u="none" strike="noStrike" kern="1000" baseline="0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kern="1000" baseline="0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11</a:t>
                      </a:r>
                      <a:endParaRPr lang="en-US" altLang="ko-KR" sz="2000" b="0" i="0" u="none" strike="noStrike" kern="1000" baseline="0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kern="1000" baseline="0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12</a:t>
                      </a:r>
                      <a:endParaRPr lang="en-US" altLang="ko-KR" sz="2000" b="0" i="0" u="none" strike="noStrike" kern="1000" baseline="0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kern="1000" baseline="0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13</a:t>
                      </a:r>
                      <a:endParaRPr lang="en-US" altLang="ko-KR" sz="2000" b="0" i="0" u="none" strike="noStrike" kern="1000" baseline="0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kern="1000" baseline="0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14</a:t>
                      </a:r>
                      <a:endParaRPr lang="en-US" altLang="ko-KR" sz="2000" b="0" i="0" u="none" strike="noStrike" kern="1000" baseline="0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kern="1000" baseline="0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15</a:t>
                      </a:r>
                      <a:endParaRPr lang="en-US" altLang="ko-KR" sz="2000" b="0" i="0" u="none" strike="noStrike" kern="1000" baseline="0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kern="1000" baseline="0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16</a:t>
                      </a:r>
                      <a:endParaRPr lang="en-US" altLang="ko-KR" sz="2000" b="0" i="0" u="none" strike="noStrike" kern="1000" baseline="0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kern="1000" baseline="0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17</a:t>
                      </a:r>
                      <a:endParaRPr lang="en-US" altLang="ko-KR" sz="2000" b="0" i="0" u="none" strike="noStrike" kern="1000" baseline="0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kern="1000" baseline="0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18</a:t>
                      </a:r>
                      <a:endParaRPr lang="en-US" altLang="ko-KR" sz="2000" b="0" i="0" u="none" strike="noStrike" kern="1000" baseline="0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kern="1000" baseline="0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19</a:t>
                      </a:r>
                      <a:endParaRPr lang="en-US" altLang="ko-KR" sz="2000" b="0" i="0" u="none" strike="noStrike" kern="1000" baseline="0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kern="1000" baseline="0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20</a:t>
                      </a:r>
                      <a:endParaRPr lang="en-US" altLang="ko-KR" sz="2000" b="0" i="0" u="none" strike="noStrike" kern="1000" baseline="0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kern="1000" baseline="0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21</a:t>
                      </a:r>
                      <a:endParaRPr lang="en-US" altLang="ko-KR" sz="2000" b="0" i="0" u="none" strike="noStrike" kern="1000" baseline="0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kern="1000" baseline="0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22</a:t>
                      </a:r>
                      <a:endParaRPr lang="en-US" altLang="ko-KR" sz="2000" b="0" i="0" u="none" strike="noStrike" kern="1000" baseline="0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kern="1000" baseline="0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23</a:t>
                      </a:r>
                      <a:endParaRPr lang="en-US" altLang="ko-KR" sz="2000" b="0" i="0" u="none" strike="noStrike" kern="1000" baseline="0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kern="1000" baseline="0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24</a:t>
                      </a:r>
                      <a:endParaRPr lang="en-US" altLang="ko-KR" sz="2000" b="0" i="0" u="none" strike="noStrike" kern="1000" baseline="0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kern="1000" baseline="0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25</a:t>
                      </a:r>
                      <a:endParaRPr lang="en-US" altLang="ko-KR" sz="2000" b="0" i="0" u="none" strike="noStrike" kern="1000" baseline="0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kern="1000" baseline="0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26</a:t>
                      </a:r>
                      <a:endParaRPr lang="en-US" altLang="ko-KR" sz="2000" b="0" i="0" u="none" strike="noStrike" kern="1000" baseline="0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kern="1000" baseline="0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27</a:t>
                      </a:r>
                      <a:endParaRPr lang="en-US" altLang="ko-KR" sz="2000" b="0" i="0" u="none" strike="noStrike" kern="1000" baseline="0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kern="1000" baseline="0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28</a:t>
                      </a:r>
                      <a:endParaRPr lang="en-US" altLang="ko-KR" sz="2000" b="0" i="0" u="none" strike="noStrike" kern="1000" baseline="0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kern="1000" baseline="0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29</a:t>
                      </a:r>
                      <a:endParaRPr lang="en-US" altLang="ko-KR" sz="2000" b="0" i="0" u="none" strike="noStrike" kern="1000" baseline="0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8557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2000" b="1" i="0" u="none" strike="noStrike" dirty="0">
                          <a:solidFill>
                            <a:schemeClr val="lt1"/>
                          </a:solidFill>
                          <a:effectLst/>
                          <a:latin typeface="돋움"/>
                          <a:ea typeface="돋움"/>
                        </a:rPr>
                        <a:t>번호</a:t>
                      </a:r>
                      <a:endParaRPr lang="ko-KR" altLang="en-US" sz="2000" b="1" i="0" u="none" strike="noStrike" dirty="0">
                        <a:solidFill>
                          <a:schemeClr val="lt1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2000" b="1" i="0" u="none" strike="noStrike" dirty="0" err="1">
                          <a:solidFill>
                            <a:schemeClr val="lt1"/>
                          </a:solidFill>
                          <a:effectLst/>
                          <a:latin typeface="돋움"/>
                          <a:ea typeface="돋움"/>
                        </a:rPr>
                        <a:t>작업항목</a:t>
                      </a:r>
                      <a:endParaRPr lang="ko-KR" altLang="en-US" sz="2000" b="1" i="0" u="none" strike="noStrike" dirty="0">
                        <a:solidFill>
                          <a:schemeClr val="lt1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/>
                    </a:solidFill>
                  </a:tcPr>
                </a:tc>
                <a:tc gridSpan="29"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2400" b="1" i="0" u="none" strike="noStrike" dirty="0">
                        <a:solidFill>
                          <a:schemeClr val="lt1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82D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2000" b="1" i="0" u="none" strike="noStrike">
                        <a:solidFill>
                          <a:schemeClr val="lt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2400" b="1" i="0" u="none" strike="noStrike">
                        <a:solidFill>
                          <a:schemeClr val="lt1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82D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2400" b="1" i="0" u="none" strike="noStrike">
                        <a:solidFill>
                          <a:schemeClr val="lt1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82D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2400" b="1" i="0" u="none" strike="noStrike" dirty="0">
                        <a:solidFill>
                          <a:schemeClr val="lt1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82D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2400" b="1" i="0" u="none" strike="noStrike" dirty="0">
                        <a:solidFill>
                          <a:schemeClr val="lt1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82D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2400" b="1" i="0" u="none" strike="noStrike">
                        <a:solidFill>
                          <a:schemeClr val="lt1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82D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2400" b="1" i="0" u="none" strike="noStrike">
                        <a:solidFill>
                          <a:schemeClr val="lt1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82D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2400" b="1" i="0" u="none" strike="noStrike">
                        <a:solidFill>
                          <a:schemeClr val="lt1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82D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2400" b="1" i="0" u="none" strike="noStrike" dirty="0">
                        <a:solidFill>
                          <a:schemeClr val="lt1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82D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2400" b="1" i="0" u="none" strike="noStrike">
                        <a:solidFill>
                          <a:schemeClr val="lt1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82D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2400" b="1" i="0" u="none" strike="noStrike">
                        <a:solidFill>
                          <a:schemeClr val="lt1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82D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2400" b="1" i="0" u="none" strike="noStrike">
                        <a:solidFill>
                          <a:schemeClr val="lt1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82D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2400" b="1" i="0" u="none" strike="noStrike" dirty="0">
                        <a:solidFill>
                          <a:schemeClr val="lt1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82D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2400" b="1" i="0" u="none" strike="noStrike" dirty="0">
                        <a:solidFill>
                          <a:schemeClr val="lt1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82D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2400" b="1" i="0" u="none" strike="noStrike">
                        <a:solidFill>
                          <a:schemeClr val="lt1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82D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2400" b="1" i="0" u="none" strike="noStrike" dirty="0">
                        <a:solidFill>
                          <a:schemeClr val="lt1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82D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2400" b="1" i="0" u="none" strike="noStrike" dirty="0">
                        <a:solidFill>
                          <a:schemeClr val="lt1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82D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2400" b="1" i="0" u="none" strike="noStrike" dirty="0">
                        <a:solidFill>
                          <a:schemeClr val="lt1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82D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2400" b="1" i="0" u="none" strike="noStrike" dirty="0">
                        <a:solidFill>
                          <a:schemeClr val="lt1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82D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2400" b="1" i="0" u="none" strike="noStrike" dirty="0">
                        <a:solidFill>
                          <a:schemeClr val="lt1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82D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2400" b="1" i="0" u="none" strike="noStrike" dirty="0">
                        <a:solidFill>
                          <a:schemeClr val="lt1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82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749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2000" b="1" i="0" u="none" strike="noStrike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기획 및 계획 수립</a:t>
                      </a:r>
                      <a:endParaRPr lang="en-US" altLang="ko-KR" sz="2000" b="1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359722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8452648"/>
                  </a:ext>
                </a:extLst>
              </a:tr>
              <a:tr h="34749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돋움"/>
                          <a:ea typeface="돋움"/>
                        </a:rPr>
                        <a:t>1</a:t>
                      </a:r>
                      <a:endParaRPr lang="en-US" altLang="ko-KR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돋움"/>
                          <a:ea typeface="돋움"/>
                        </a:rPr>
                        <a:t>주제 선정 및 역할분담</a:t>
                      </a:r>
                      <a:endParaRPr lang="en-US" altLang="ko-KR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359722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800" dirty="0"/>
                    </a:p>
                  </a:txBody>
                  <a:tcPr marL="7817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800" dirty="0"/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돋움"/>
                          <a:ea typeface="돋움"/>
                        </a:rPr>
                        <a:t>　</a:t>
                      </a: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749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dirty="0" smtClean="0">
                          <a:latin typeface="돋움"/>
                          <a:ea typeface="돋움"/>
                        </a:rPr>
                        <a:t>2</a:t>
                      </a: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2000" b="0" i="0" u="none" strike="noStrike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프로젝트 일정계획 수립</a:t>
                      </a: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359722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돋움"/>
                          <a:ea typeface="돋움"/>
                        </a:rPr>
                        <a:t>　</a:t>
                      </a: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749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dirty="0" smtClean="0">
                          <a:latin typeface="돋움"/>
                          <a:ea typeface="돋움"/>
                        </a:rPr>
                        <a:t>3</a:t>
                      </a: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2000" b="0" i="0" u="none" strike="noStrike" baseline="0" dirty="0" err="1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수행계획서</a:t>
                      </a:r>
                      <a:r>
                        <a:rPr lang="ko-KR" altLang="en-US" sz="2000" b="0" i="0" u="none" strike="noStrike" baseline="0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  작성</a:t>
                      </a:r>
                      <a:r>
                        <a:rPr lang="en-US" altLang="ko-KR" sz="2000" b="0" i="0" u="none" strike="noStrike" baseline="0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(+</a:t>
                      </a:r>
                      <a:r>
                        <a:rPr lang="ko-KR" altLang="en-US" sz="2000" b="0" i="0" u="none" strike="noStrike" baseline="0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다이어그램</a:t>
                      </a:r>
                      <a:r>
                        <a:rPr lang="en-US" altLang="ko-KR" sz="2000" b="0" i="0" u="none" strike="noStrike" baseline="0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)</a:t>
                      </a:r>
                      <a:endParaRPr lang="ko-KR" altLang="en-US" sz="2000" b="0" i="0" u="none" strike="noStrike" baseline="0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359722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돋움"/>
                          <a:ea typeface="돋움"/>
                        </a:rPr>
                        <a:t>　</a:t>
                      </a: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4749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dirty="0" smtClean="0">
                          <a:latin typeface="돋움"/>
                          <a:ea typeface="돋움"/>
                        </a:rPr>
                        <a:t>4</a:t>
                      </a: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2000" b="0" i="0" u="none" strike="noStrike" dirty="0" err="1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기획안</a:t>
                      </a:r>
                      <a:r>
                        <a:rPr lang="ko-KR" altLang="en-US" sz="2000" b="0" i="0" u="none" strike="noStrike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  발표</a:t>
                      </a: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359722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돋움"/>
                          <a:ea typeface="돋움"/>
                        </a:rPr>
                        <a:t>　</a:t>
                      </a:r>
                      <a:endParaRPr lang="ko-KR" altLang="en-US" sz="2000" b="0" i="0" u="none" strike="noStrike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2000" dirty="0">
                          <a:latin typeface="돋움"/>
                          <a:ea typeface="돋움"/>
                        </a:rPr>
                        <a:t>  </a:t>
                      </a: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749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dirty="0" smtClean="0">
                          <a:latin typeface="돋움"/>
                          <a:ea typeface="돋움"/>
                        </a:rPr>
                        <a:t>5</a:t>
                      </a: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2000" b="0" i="0" u="none" strike="noStrike" dirty="0" err="1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정보구조</a:t>
                      </a:r>
                      <a:r>
                        <a:rPr lang="en-US" altLang="ko-KR" sz="2000" b="0" i="0" u="none" strike="noStrike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/</a:t>
                      </a:r>
                      <a:r>
                        <a:rPr lang="ko-KR" altLang="en-US" sz="2000" b="0" i="0" u="none" strike="noStrike" dirty="0" err="1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화면구조</a:t>
                      </a:r>
                      <a:r>
                        <a:rPr lang="ko-KR" altLang="en-US" sz="2000" b="0" i="0" u="none" strike="noStrike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  설계</a:t>
                      </a: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359722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돋움"/>
                          <a:ea typeface="돋움"/>
                        </a:rPr>
                        <a:t>　</a:t>
                      </a:r>
                      <a:endParaRPr lang="ko-KR" altLang="en-US" sz="2000" b="0" i="0" u="none" strike="noStrike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4749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2000" b="1" i="0" u="none" strike="noStrike" dirty="0" err="1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백엔드</a:t>
                      </a:r>
                      <a:r>
                        <a:rPr lang="ko-KR" altLang="en-US" sz="2000" b="1" i="0" u="none" strike="noStrike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 개발</a:t>
                      </a:r>
                      <a:endParaRPr lang="ko-KR" altLang="en-US" sz="2000" b="1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359722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0006781"/>
                  </a:ext>
                </a:extLst>
              </a:tr>
              <a:tr h="34749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dirty="0" smtClean="0">
                          <a:latin typeface="돋움"/>
                          <a:ea typeface="돋움"/>
                        </a:rPr>
                        <a:t>6</a:t>
                      </a: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2000" b="0" i="0" u="none" strike="noStrike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데이터 수집 및 가공</a:t>
                      </a: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359722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돋움"/>
                          <a:ea typeface="돋움"/>
                        </a:rPr>
                        <a:t>　</a:t>
                      </a: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4749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dirty="0" smtClean="0">
                          <a:latin typeface="돋움"/>
                          <a:ea typeface="돋움"/>
                        </a:rPr>
                        <a:t>7</a:t>
                      </a: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i="0" u="none" strike="noStrike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데이터 분석 기반 예측모델 설계</a:t>
                      </a:r>
                    </a:p>
                  </a:txBody>
                  <a:tcPr marL="359722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8447081"/>
                  </a:ext>
                </a:extLst>
              </a:tr>
              <a:tr h="34749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dirty="0" smtClean="0">
                          <a:latin typeface="돋움"/>
                          <a:ea typeface="돋움"/>
                        </a:rPr>
                        <a:t>8</a:t>
                      </a: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2000" b="0" i="0" u="none" strike="noStrike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미세먼지 농도 예측 기능 구현</a:t>
                      </a: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359722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2596633"/>
                  </a:ext>
                </a:extLst>
              </a:tr>
              <a:tr h="34749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dirty="0" smtClean="0">
                          <a:latin typeface="돋움"/>
                          <a:ea typeface="돋움"/>
                        </a:rPr>
                        <a:t>9</a:t>
                      </a: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altLang="ko-KR" sz="2000" b="0" i="0" u="none" strike="noStrike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CCTV </a:t>
                      </a:r>
                      <a:r>
                        <a:rPr lang="ko-KR" altLang="en-US" sz="2000" b="0" i="0" u="none" strike="noStrike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영상정보 제공 기능 구현</a:t>
                      </a: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359722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095149"/>
                  </a:ext>
                </a:extLst>
              </a:tr>
              <a:tr h="34749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dirty="0" smtClean="0">
                          <a:latin typeface="돋움"/>
                          <a:ea typeface="돋움"/>
                        </a:rPr>
                        <a:t>10</a:t>
                      </a: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i="0" u="none" strike="noStrike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실시간 미세먼지 정보 제공 기능 구현</a:t>
                      </a:r>
                    </a:p>
                  </a:txBody>
                  <a:tcPr marL="359722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6747991"/>
                  </a:ext>
                </a:extLst>
              </a:tr>
              <a:tr h="34749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dirty="0" smtClean="0">
                          <a:latin typeface="돋움"/>
                          <a:ea typeface="돋움"/>
                        </a:rPr>
                        <a:t>11</a:t>
                      </a: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2000" b="0" i="0" u="none" strike="noStrike" dirty="0" err="1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안심여행지</a:t>
                      </a:r>
                      <a:r>
                        <a:rPr lang="ko-KR" altLang="en-US" sz="2000" b="0" i="0" u="none" strike="noStrike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 추천 기능 구현</a:t>
                      </a: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359722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0423792"/>
                  </a:ext>
                </a:extLst>
              </a:tr>
              <a:tr h="34749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dirty="0" smtClean="0">
                          <a:latin typeface="돋움"/>
                          <a:ea typeface="돋움"/>
                        </a:rPr>
                        <a:t>12</a:t>
                      </a: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2000" b="0" i="0" u="none" strike="noStrike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미세먼지 관련 뉴스 제공</a:t>
                      </a: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359722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8248237"/>
                  </a:ext>
                </a:extLst>
              </a:tr>
              <a:tr h="34749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2000" b="1" i="0" u="none" strike="noStrike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프론트 개발</a:t>
                      </a:r>
                      <a:endParaRPr lang="ko-KR" altLang="en-US" sz="2000" b="1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359722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0953958"/>
                  </a:ext>
                </a:extLst>
              </a:tr>
              <a:tr h="34749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dirty="0" smtClean="0">
                          <a:latin typeface="돋움"/>
                          <a:ea typeface="돋움"/>
                        </a:rPr>
                        <a:t>13</a:t>
                      </a: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2000" b="0" i="0" u="none" strike="noStrike" dirty="0" err="1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메인화면</a:t>
                      </a:r>
                      <a:r>
                        <a:rPr lang="en-US" altLang="ko-KR" sz="2000" b="0" i="0" u="none" strike="noStrike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(</a:t>
                      </a:r>
                      <a:r>
                        <a:rPr lang="ko-KR" altLang="en-US" sz="2000" b="0" i="0" u="none" strike="noStrike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로그인</a:t>
                      </a:r>
                      <a:r>
                        <a:rPr lang="en-US" altLang="ko-KR" sz="2000" b="0" i="0" u="none" strike="noStrike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, </a:t>
                      </a:r>
                      <a:r>
                        <a:rPr lang="ko-KR" altLang="en-US" sz="2000" b="0" i="0" u="none" strike="noStrike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회원가입 등</a:t>
                      </a:r>
                      <a:r>
                        <a:rPr lang="en-US" altLang="ko-KR" sz="2000" b="0" i="0" u="none" strike="noStrike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) </a:t>
                      </a:r>
                      <a:r>
                        <a:rPr lang="ko-KR" altLang="en-US" sz="2000" b="0" i="0" u="none" strike="noStrike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구현</a:t>
                      </a: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359722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692186"/>
                  </a:ext>
                </a:extLst>
              </a:tr>
              <a:tr h="34749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dirty="0" smtClean="0">
                          <a:latin typeface="돋움"/>
                          <a:ea typeface="돋움"/>
                        </a:rPr>
                        <a:t>14</a:t>
                      </a: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2000" b="0" i="0" u="none" strike="noStrike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핵심</a:t>
                      </a:r>
                      <a:r>
                        <a:rPr lang="en-US" altLang="ko-KR" sz="2000" b="0" i="0" u="none" strike="noStrike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/</a:t>
                      </a:r>
                      <a:r>
                        <a:rPr lang="ko-KR" altLang="en-US" sz="2000" b="0" i="0" u="none" strike="noStrike" dirty="0" err="1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세부기능</a:t>
                      </a:r>
                      <a:r>
                        <a:rPr lang="ko-KR" altLang="en-US" sz="2000" b="0" i="0" u="none" strike="noStrike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 화면 구현</a:t>
                      </a: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359722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5385034"/>
                  </a:ext>
                </a:extLst>
              </a:tr>
              <a:tr h="34749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2000" b="1" i="0" u="none" strike="noStrike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테스트</a:t>
                      </a:r>
                      <a:endParaRPr lang="ko-KR" altLang="en-US" sz="2000" b="1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359722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9659215"/>
                  </a:ext>
                </a:extLst>
              </a:tr>
              <a:tr h="34749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dirty="0" smtClean="0">
                          <a:latin typeface="돋움"/>
                          <a:ea typeface="돋움"/>
                        </a:rPr>
                        <a:t>15</a:t>
                      </a: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2000" b="0" i="0" u="none" strike="noStrike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기능  테스트</a:t>
                      </a: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359722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539861"/>
                  </a:ext>
                </a:extLst>
              </a:tr>
              <a:tr h="34749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dirty="0" smtClean="0">
                          <a:latin typeface="돋움"/>
                          <a:ea typeface="돋움"/>
                        </a:rPr>
                        <a:t>16</a:t>
                      </a: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2000" b="0" i="0" u="none" strike="noStrike" dirty="0" err="1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최종발표</a:t>
                      </a:r>
                      <a:r>
                        <a:rPr lang="ko-KR" altLang="en-US" sz="2000" b="0" i="0" u="none" strike="noStrike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  보고서  작성</a:t>
                      </a: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359722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5007231"/>
                  </a:ext>
                </a:extLst>
              </a:tr>
              <a:tr h="34749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dirty="0" smtClean="0">
                          <a:latin typeface="돋움"/>
                          <a:ea typeface="돋움"/>
                        </a:rPr>
                        <a:t>17</a:t>
                      </a: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2000" b="0" i="0" u="none" strike="noStrike" dirty="0" err="1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최종발표</a:t>
                      </a: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359722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1593276"/>
                  </a:ext>
                </a:extLst>
              </a:tr>
            </a:tbl>
          </a:graphicData>
        </a:graphic>
      </p:graphicFrame>
      <p:cxnSp>
        <p:nvCxnSpPr>
          <p:cNvPr id="4" name="직선 연결선 3"/>
          <p:cNvCxnSpPr/>
          <p:nvPr/>
        </p:nvCxnSpPr>
        <p:spPr>
          <a:xfrm>
            <a:off x="11652712" y="1402552"/>
            <a:ext cx="0" cy="8690889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타원 7"/>
          <p:cNvSpPr/>
          <p:nvPr/>
        </p:nvSpPr>
        <p:spPr>
          <a:xfrm>
            <a:off x="16378435" y="152670"/>
            <a:ext cx="1448066" cy="1448066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수정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중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0776251" y="922877"/>
            <a:ext cx="17529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i="1" smtClean="0">
                <a:solidFill>
                  <a:srgbClr val="FF0000"/>
                </a:solidFill>
              </a:rPr>
              <a:t>중간보고</a:t>
            </a:r>
            <a:endParaRPr lang="ko-KR" altLang="en-US" sz="2000" b="1" i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8958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092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5605" name="그림 25604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5094" name="Group 2"/>
          <p:cNvGrpSpPr/>
          <p:nvPr/>
        </p:nvGrpSpPr>
        <p:grpSpPr>
          <a:xfrm>
            <a:off x="620579" y="2053861"/>
            <a:ext cx="17029200" cy="6167891"/>
            <a:chOff x="620579" y="2053861"/>
            <a:chExt cx="17029200" cy="6167891"/>
          </a:xfrm>
        </p:grpSpPr>
        <p:pic>
          <p:nvPicPr>
            <p:cNvPr id="25607" name="그림 25606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2053861"/>
              <a:ext cx="17029200" cy="6167891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5608" name="TextBox 25607"/>
          <p:cNvSpPr txBox="1"/>
          <p:nvPr/>
        </p:nvSpPr>
        <p:spPr>
          <a:xfrm>
            <a:off x="5632993" y="4456861"/>
            <a:ext cx="7005937" cy="136100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8400" b="1" i="0" baseline="0">
                <a:solidFill>
                  <a:srgbClr val="2C2C2C">
                    <a:alpha val="100000"/>
                  </a:srgbClr>
                </a:solidFill>
                <a:latin typeface="휴먼둥근헤드라인"/>
              </a:rPr>
              <a:t>감사합니다</a:t>
            </a:r>
            <a:endParaRPr kumimoji="1" lang="ko-KR" altLang="en-US" sz="8400" b="1" i="0">
              <a:solidFill>
                <a:srgbClr val="2C2C2C">
                  <a:alpha val="100000"/>
                </a:srgbClr>
              </a:solidFill>
              <a:latin typeface="휴먼둥근헤드라인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en-US" sz="3000" b="1" dirty="0" smtClean="0">
                <a:solidFill>
                  <a:srgbClr val="FFFFFF">
                    <a:alpha val="100000"/>
                  </a:srgbClr>
                </a:solidFill>
                <a:latin typeface="Calibri"/>
              </a:rPr>
              <a:t>23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72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7173" name="그림 7172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7174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7175" name="그림 717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7176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7177" name="그림 717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7178" name="TextBox 7177"/>
          <p:cNvSpPr txBox="1"/>
          <p:nvPr/>
        </p:nvSpPr>
        <p:spPr>
          <a:xfrm>
            <a:off x="1063435" y="568222"/>
            <a:ext cx="4645748" cy="5428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000" b="1" i="0" baseline="0">
                <a:solidFill>
                  <a:srgbClr val="FFFFFF">
                    <a:alpha val="100000"/>
                  </a:srgbClr>
                </a:solidFill>
                <a:latin typeface="D2Coding"/>
              </a:rPr>
              <a:t>1. 프로젝트 소개</a:t>
            </a:r>
            <a:endParaRPr kumimoji="0" lang="ko-KR" altLang="en-US" sz="3000" b="1" i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aphicFrame>
        <p:nvGraphicFramePr>
          <p:cNvPr id="7179" name="표 7178"/>
          <p:cNvGraphicFramePr/>
          <p:nvPr>
            <p:extLst>
              <p:ext uri="{D42A27DB-BD31-4B8C-83A1-F6EECF244321}">
                <p14:modId xmlns:p14="http://schemas.microsoft.com/office/powerpoint/2010/main" val="3196523547"/>
              </p:ext>
            </p:extLst>
          </p:nvPr>
        </p:nvGraphicFramePr>
        <p:xfrm>
          <a:off x="1261810" y="2701456"/>
          <a:ext cx="15748242" cy="6617111"/>
        </p:xfrm>
        <a:graphic>
          <a:graphicData uri="http://schemas.openxmlformats.org/drawingml/2006/table">
            <a:tbl>
              <a:tblPr firstRow="1" bandRow="1"/>
              <a:tblGrid>
                <a:gridCol w="19348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10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0723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36456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500" b="1" i="0" baseline="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담당자</a:t>
                      </a:r>
                      <a:endParaRPr kumimoji="0" lang="ko-KR" altLang="en-US" sz="2500" b="1" i="0" dirty="0">
                        <a:solidFill>
                          <a:srgbClr val="FFFFFF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5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역할</a:t>
                      </a:r>
                      <a:endParaRPr kumimoji="0" lang="ko-KR" altLang="en-US" sz="2500" b="1" i="0">
                        <a:solidFill>
                          <a:srgbClr val="FFFFFF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5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담당 업무</a:t>
                      </a:r>
                      <a:endParaRPr kumimoji="0" lang="ko-KR" altLang="en-US" sz="2500" b="1" i="0">
                        <a:solidFill>
                          <a:srgbClr val="FFFFFF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76131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5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전민경</a:t>
                      </a:r>
                      <a:endParaRPr kumimoji="1" lang="ko-KR" altLang="en-US" sz="25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5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팀장</a:t>
                      </a:r>
                      <a:br>
                        <a:rPr kumimoji="1" lang="ko-KR" altLang="en-US" sz="25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</a:br>
                      <a:r>
                        <a:rPr kumimoji="1" lang="ko-KR" altLang="en-US" sz="25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(프로젝트 총괄)</a:t>
                      </a:r>
                      <a:endParaRPr kumimoji="1" lang="ko-KR" altLang="en-US" sz="25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46120" lvl="1" indent="-329975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1" lang="ko-KR" altLang="en-US" sz="25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발표, </a:t>
                      </a:r>
                      <a:r>
                        <a:rPr kumimoji="1" lang="ko-KR" altLang="en-US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지도서비스 구현</a:t>
                      </a:r>
                      <a:r>
                        <a:rPr kumimoji="1" lang="ko-KR" altLang="en-US" sz="25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, </a:t>
                      </a:r>
                      <a:r>
                        <a:rPr kumimoji="1" lang="ko-KR" altLang="en-US" sz="2500" b="0" i="0" baseline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머신러닝</a:t>
                      </a:r>
                      <a:r>
                        <a:rPr kumimoji="1" lang="ko-KR" altLang="en-US" sz="25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 기반 예측 </a:t>
                      </a:r>
                      <a:r>
                        <a:rPr kumimoji="1" lang="ko-KR" altLang="en-US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서비스 </a:t>
                      </a:r>
                      <a:r>
                        <a:rPr kumimoji="1" lang="ko-KR" altLang="en-US" sz="25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구현, 국내 </a:t>
                      </a:r>
                      <a:r>
                        <a:rPr kumimoji="1" lang="ko-KR" altLang="en-US" sz="2500" b="0" i="0" baseline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안심여행지</a:t>
                      </a:r>
                      <a:r>
                        <a:rPr kumimoji="1" lang="ko-KR" altLang="en-US" sz="25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 추천서비스 구현</a:t>
                      </a:r>
                      <a:endParaRPr kumimoji="1" lang="ko-KR" altLang="en-US" sz="25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76131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5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김광섭</a:t>
                      </a:r>
                      <a:endParaRPr kumimoji="1" lang="ko-KR" altLang="en-US" sz="25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5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PM</a:t>
                      </a:r>
                      <a:br>
                        <a:rPr kumimoji="1" lang="ko-KR" altLang="en-US" sz="25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</a:br>
                      <a:r>
                        <a:rPr kumimoji="1" lang="ko-KR" altLang="en-US" sz="25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(프로젝트 관리)</a:t>
                      </a:r>
                      <a:endParaRPr kumimoji="1" lang="ko-KR" altLang="en-US" sz="25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8348" lvl="0" indent="-368348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1" lang="ko-KR" altLang="en-US" sz="25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SPRING 서버 설계 및 배포, </a:t>
                      </a:r>
                      <a:r>
                        <a:rPr kumimoji="1" lang="ko-KR" altLang="en-US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지도서비스 </a:t>
                      </a:r>
                      <a:r>
                        <a:rPr kumimoji="1" lang="ko-KR" altLang="en-US" sz="25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구현, </a:t>
                      </a:r>
                      <a:r>
                        <a:rPr kumimoji="1" lang="ko-KR" altLang="en-US" sz="2500" b="0" i="0" baseline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머신러닝</a:t>
                      </a:r>
                      <a:r>
                        <a:rPr kumimoji="1" lang="ko-KR" altLang="en-US" sz="25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 기반 예측 </a:t>
                      </a:r>
                      <a:r>
                        <a:rPr kumimoji="1" lang="ko-KR" altLang="en-US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서비스 구현, </a:t>
                      </a:r>
                      <a:r>
                        <a:rPr kumimoji="1" lang="ko-KR" altLang="en-US" sz="2500" b="0" i="0" baseline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안심여행지</a:t>
                      </a:r>
                      <a:r>
                        <a:rPr kumimoji="1" lang="ko-KR" altLang="en-US" sz="25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 추천서비스 구현</a:t>
                      </a:r>
                      <a:endParaRPr kumimoji="1" lang="ko-KR" altLang="en-US" sz="25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76131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5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김유진</a:t>
                      </a:r>
                      <a:endParaRPr kumimoji="1" lang="ko-KR" altLang="en-US" sz="25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5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디자인</a:t>
                      </a:r>
                      <a:endParaRPr kumimoji="1" lang="ko-KR" altLang="en-US" sz="25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8348" lvl="0" indent="-368348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1" lang="ko-KR" altLang="en-US" sz="25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이미지 디자인, 메인화면 구현, 로그인/회원가입 구현</a:t>
                      </a:r>
                      <a:endParaRPr kumimoji="1" lang="ko-KR" altLang="en-US" sz="25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76131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5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김한민</a:t>
                      </a:r>
                      <a:endParaRPr kumimoji="1" lang="ko-KR" altLang="en-US" sz="25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5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UI 설계</a:t>
                      </a:r>
                      <a:br>
                        <a:rPr kumimoji="1" lang="ko-KR" altLang="en-US" sz="25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</a:br>
                      <a:r>
                        <a:rPr kumimoji="1" lang="ko-KR" altLang="en-US" sz="25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및 기능 구현</a:t>
                      </a:r>
                      <a:endParaRPr kumimoji="1" lang="ko-KR" altLang="en-US" sz="25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8348" lvl="0" indent="-368348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1" lang="ko-KR" altLang="en-US" sz="2500" b="0" i="0" baseline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깃허브</a:t>
                      </a:r>
                      <a:r>
                        <a:rPr kumimoji="1" lang="ko-KR" altLang="en-US" sz="25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 관리,  UI 설계, </a:t>
                      </a:r>
                      <a:r>
                        <a:rPr kumimoji="1" lang="ko-KR" altLang="en-US" sz="2500" b="0" i="0" baseline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메인화면</a:t>
                      </a:r>
                      <a:r>
                        <a:rPr kumimoji="1" lang="ko-KR" altLang="en-US" sz="25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 구현, CCTV </a:t>
                      </a:r>
                      <a:r>
                        <a:rPr kumimoji="1" lang="ko-KR" altLang="en-US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서비스(국내) </a:t>
                      </a:r>
                      <a:r>
                        <a:rPr kumimoji="1" lang="ko-KR" altLang="en-US" sz="25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구현, 관련 기사 제공 서비스 구현</a:t>
                      </a:r>
                      <a:endParaRPr kumimoji="1" lang="ko-KR" altLang="en-US" sz="25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76131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5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허광혁</a:t>
                      </a:r>
                      <a:endParaRPr kumimoji="1" lang="ko-KR" altLang="en-US" sz="25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5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UI 설계</a:t>
                      </a:r>
                      <a:br>
                        <a:rPr kumimoji="1" lang="ko-KR" altLang="en-US" sz="25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</a:br>
                      <a:r>
                        <a:rPr kumimoji="1" lang="ko-KR" altLang="en-US" sz="25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및 기능 구현 </a:t>
                      </a:r>
                      <a:endParaRPr kumimoji="1" lang="ko-KR" altLang="en-US" sz="25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8348" lvl="0" indent="-368348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1" lang="ko-KR" altLang="en-US" sz="25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DJANGO 서버 설계 및 배포, </a:t>
                      </a:r>
                      <a:r>
                        <a:rPr kumimoji="1" lang="ko-KR" altLang="en-US" sz="2500" b="0" i="0" baseline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머신러닝</a:t>
                      </a:r>
                      <a:r>
                        <a:rPr kumimoji="1" lang="ko-KR" altLang="en-US" sz="25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 기반 </a:t>
                      </a:r>
                      <a:r>
                        <a:rPr kumimoji="1" lang="ko-KR" altLang="en-US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지도서비스 </a:t>
                      </a:r>
                      <a:r>
                        <a:rPr kumimoji="1" lang="ko-KR" altLang="en-US" sz="25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구현, </a:t>
                      </a:r>
                      <a:r>
                        <a:rPr kumimoji="1" lang="ko-KR" altLang="en-US" sz="2500" b="0" i="0" baseline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머신러닝</a:t>
                      </a:r>
                      <a:r>
                        <a:rPr kumimoji="1" lang="ko-KR" altLang="en-US" sz="25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 기반 예측 </a:t>
                      </a:r>
                      <a:r>
                        <a:rPr kumimoji="1" lang="ko-KR" altLang="en-US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서비스 </a:t>
                      </a:r>
                      <a:r>
                        <a:rPr kumimoji="1" lang="ko-KR" altLang="en-US" sz="25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구현</a:t>
                      </a:r>
                      <a:r>
                        <a:rPr kumimoji="1" lang="ko-KR" altLang="en-US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, </a:t>
                      </a:r>
                      <a:r>
                        <a:rPr kumimoji="1" lang="ko-KR" altLang="en-US" sz="2500" b="0" i="0" baseline="0" dirty="0" err="1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안심여행지</a:t>
                      </a:r>
                      <a:r>
                        <a:rPr kumimoji="1" lang="ko-KR" altLang="en-US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 </a:t>
                      </a:r>
                      <a:r>
                        <a:rPr kumimoji="1" lang="ko-KR" altLang="en-US" sz="25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추천서비스 구현</a:t>
                      </a:r>
                      <a:endParaRPr kumimoji="1" lang="ko-KR" altLang="en-US" sz="25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7258" name="TextBox 7257"/>
          <p:cNvSpPr txBox="1"/>
          <p:nvPr/>
        </p:nvSpPr>
        <p:spPr>
          <a:xfrm>
            <a:off x="1139626" y="1863412"/>
            <a:ext cx="5559983" cy="59992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400" b="1" i="0" baseline="0">
                <a:solidFill>
                  <a:srgbClr val="1B1760">
                    <a:alpha val="100000"/>
                  </a:srgbClr>
                </a:solidFill>
                <a:latin typeface="D2Coding"/>
              </a:rPr>
              <a:t>팀 구성 및 역할 분담</a:t>
            </a:r>
            <a:endParaRPr kumimoji="0" lang="ko-KR" altLang="en-US" sz="3400" b="1" i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7259" name="TextBox 725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en-US" sz="3000" b="1" dirty="0">
                <a:solidFill>
                  <a:srgbClr val="FFFFFF">
                    <a:alpha val="100000"/>
                  </a:srgbClr>
                </a:solidFill>
                <a:latin typeface="D2Coding"/>
              </a:rPr>
              <a:t>4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96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8197" name="그림 8196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8198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8199" name="그림 8198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8200" name="TextBox 8199"/>
          <p:cNvSpPr txBox="1"/>
          <p:nvPr/>
        </p:nvSpPr>
        <p:spPr>
          <a:xfrm>
            <a:off x="1139626" y="1863412"/>
            <a:ext cx="3596602" cy="59992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400" b="1" i="0" baseline="0">
                <a:solidFill>
                  <a:srgbClr val="1B1760">
                    <a:alpha val="100000"/>
                  </a:srgbClr>
                </a:solidFill>
                <a:latin typeface="D2Coding"/>
              </a:rPr>
              <a:t>추진배경(1/2)</a:t>
            </a:r>
            <a:endParaRPr kumimoji="0" lang="ko-KR" altLang="en-US" sz="3400" b="1" i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8201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8202" name="그림 8201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8203" name="TextBox 8202"/>
          <p:cNvSpPr txBox="1"/>
          <p:nvPr/>
        </p:nvSpPr>
        <p:spPr>
          <a:xfrm>
            <a:off x="1626913" y="568222"/>
            <a:ext cx="3579131" cy="5428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000" b="1" i="0" baseline="0">
                <a:solidFill>
                  <a:srgbClr val="FFFFFF">
                    <a:alpha val="100000"/>
                  </a:srgbClr>
                </a:solidFill>
                <a:latin typeface="D2Coding"/>
              </a:rPr>
              <a:t>2. 배경 및 필요성</a:t>
            </a:r>
            <a:endParaRPr kumimoji="0" lang="ko-KR" altLang="en-US" sz="3000" b="1" i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8204" name="TextBox 8203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D2Coding"/>
              </a:rPr>
              <a:t>5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pic>
        <p:nvPicPr>
          <p:cNvPr id="8205" name="그림 8204"/>
          <p:cNvPicPr>
            <a:picLocks noChangeAspect="1"/>
          </p:cNvPicPr>
          <p:nvPr/>
        </p:nvPicPr>
        <p:blipFill rotWithShape="1">
          <a:blip r:embed="rId5">
            <a:lum/>
          </a:blip>
          <a:stretch>
            <a:fillRect/>
          </a:stretch>
        </p:blipFill>
        <p:spPr>
          <a:xfrm>
            <a:off x="1292008" y="2853782"/>
            <a:ext cx="6155166" cy="594093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sp>
        <p:nvSpPr>
          <p:cNvPr id="8206" name="TextBox 8205"/>
          <p:cNvSpPr txBox="1"/>
          <p:nvPr/>
        </p:nvSpPr>
        <p:spPr>
          <a:xfrm>
            <a:off x="7994799" y="6426606"/>
            <a:ext cx="9213742" cy="301727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Arial"/>
              <a:buBlip>
                <a:blip r:embed="rId6"/>
              </a:buBlip>
              <a:defRPr/>
            </a:pPr>
            <a:r>
              <a:rPr kumimoji="1" lang="ko-KR" altLang="en-US" sz="2500" b="0" i="0" baseline="0">
                <a:solidFill>
                  <a:srgbClr val="000000">
                    <a:alpha val="100000"/>
                  </a:srgbClr>
                </a:solidFill>
                <a:latin typeface="D2Coding"/>
              </a:rPr>
              <a:t>미세먼지란 지름이 10㎍(마이크로미터) 미만의 크기 입자로, 2.5㎍ 미만의 초미세먼지의 경우 코점막을 통해 걸러지지 않아 </a:t>
            </a:r>
            <a:r>
              <a:rPr kumimoji="0" lang="ko-KR" altLang="en-US" sz="2500" b="1" i="0" baseline="0">
                <a:solidFill>
                  <a:srgbClr val="4F81BD">
                    <a:alpha val="100000"/>
                  </a:srgbClr>
                </a:solidFill>
                <a:latin typeface="D2Coding"/>
              </a:rPr>
              <a:t>발암물질로 규정(WHO)</a:t>
            </a:r>
            <a:r>
              <a:rPr kumimoji="1" lang="ko-KR" altLang="en-US" sz="2500" b="0" i="0" baseline="0">
                <a:solidFill>
                  <a:srgbClr val="000000">
                    <a:alpha val="100000"/>
                  </a:srgbClr>
                </a:solidFill>
                <a:latin typeface="D2Coding"/>
              </a:rPr>
              <a:t>되었으며, </a:t>
            </a:r>
            <a:r>
              <a:rPr kumimoji="0" lang="ko-KR" altLang="en-US" sz="2500" b="1" i="0" baseline="0">
                <a:solidFill>
                  <a:srgbClr val="4F81BD">
                    <a:alpha val="100000"/>
                  </a:srgbClr>
                </a:solidFill>
                <a:latin typeface="D2Coding"/>
              </a:rPr>
              <a:t>암 외에도 심혈관 질환, 폐질환 등 여러 질병을 유발</a:t>
            </a:r>
            <a:r>
              <a:rPr kumimoji="1" lang="ko-KR" altLang="en-US" sz="2500" b="0" i="0" baseline="0">
                <a:solidFill>
                  <a:srgbClr val="000000">
                    <a:alpha val="100000"/>
                  </a:srgbClr>
                </a:solidFill>
                <a:latin typeface="D2Coding"/>
              </a:rPr>
              <a:t>한다는 많은 연구 결과가 발표</a:t>
            </a:r>
          </a:p>
          <a:p>
            <a:pPr marL="0" lvl="0" indent="0" algn="l" defTabSz="393752" rtl="0" eaLnBrk="1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Arial"/>
              <a:buBlip>
                <a:blip r:embed="rId6"/>
              </a:buBlip>
              <a:defRPr/>
            </a:pPr>
            <a:endParaRPr kumimoji="0" lang="ko-KR" altLang="en-US" sz="2500" b="0" i="0" baseline="0">
              <a:solidFill>
                <a:srgbClr val="000000">
                  <a:alpha val="100000"/>
                </a:srgbClr>
              </a:solidFill>
              <a:latin typeface="D2Coding"/>
            </a:endParaRPr>
          </a:p>
          <a:p>
            <a:pPr marL="0" lvl="0" indent="0" algn="l" defTabSz="393752" rtl="0" eaLnBrk="1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Arial"/>
              <a:buBlip>
                <a:blip r:embed="rId6"/>
              </a:buBlip>
              <a:defRPr/>
            </a:pPr>
            <a:r>
              <a:rPr kumimoji="0" lang="ko-KR" altLang="en-US" sz="2500" b="1" i="0" baseline="0">
                <a:solidFill>
                  <a:srgbClr val="6182D6">
                    <a:alpha val="100000"/>
                  </a:srgbClr>
                </a:solidFill>
                <a:latin typeface="D2Coding"/>
              </a:rPr>
              <a:t>어린이, 노인, 호흡기 질환자 등 </a:t>
            </a:r>
            <a:r>
              <a:rPr kumimoji="0" lang="ko-KR" altLang="en-US" sz="2500" b="1" i="0" baseline="0">
                <a:solidFill>
                  <a:srgbClr val="4F81BD">
                    <a:alpha val="100000"/>
                  </a:srgbClr>
                </a:solidFill>
                <a:latin typeface="D2Coding"/>
              </a:rPr>
              <a:t>민감군은</a:t>
            </a:r>
            <a:r>
              <a:rPr kumimoji="0" lang="ko-KR" altLang="en-US" sz="2500" b="0" i="0" baseline="0">
                <a:solidFill>
                  <a:srgbClr val="000000">
                    <a:alpha val="100000"/>
                  </a:srgbClr>
                </a:solidFill>
                <a:latin typeface="D2Coding"/>
              </a:rPr>
              <a:t> 일반인보다 더욱 각별한 주의가 필요!</a:t>
            </a:r>
            <a:endParaRPr kumimoji="0" lang="ko-KR" altLang="en-US" sz="2500" b="0" i="0">
              <a:solidFill>
                <a:srgbClr val="00000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8207" name="TextBox 8206"/>
          <p:cNvSpPr txBox="1"/>
          <p:nvPr/>
        </p:nvSpPr>
        <p:spPr>
          <a:xfrm>
            <a:off x="1139626" y="8947102"/>
            <a:ext cx="6626600" cy="39524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000" b="1" i="0" baseline="0">
                <a:solidFill>
                  <a:srgbClr val="404040">
                    <a:alpha val="100000"/>
                  </a:srgbClr>
                </a:solidFill>
                <a:latin typeface="D2Coding"/>
              </a:rPr>
              <a:t>*사진: 미세먼지 </a:t>
            </a:r>
            <a:r>
              <a:rPr kumimoji="0" lang="ko-KR" altLang="en-US" sz="2000" b="1" i="0" baseline="0">
                <a:solidFill>
                  <a:srgbClr val="404040">
                    <a:alpha val="100000"/>
                  </a:srgbClr>
                </a:solidFill>
                <a:latin typeface="Arial"/>
              </a:rPr>
              <a:t>‘</a:t>
            </a:r>
            <a:r>
              <a:rPr kumimoji="0" lang="ko-KR" altLang="en-US" sz="2000" b="1" i="0" baseline="0">
                <a:solidFill>
                  <a:srgbClr val="404040">
                    <a:alpha val="100000"/>
                  </a:srgbClr>
                </a:solidFill>
                <a:latin typeface="D2Coding"/>
              </a:rPr>
              <a:t>나쁨</a:t>
            </a:r>
            <a:r>
              <a:rPr kumimoji="0" lang="ko-KR" altLang="en-US" sz="2000" b="1" i="0" baseline="0">
                <a:solidFill>
                  <a:srgbClr val="404040">
                    <a:alpha val="100000"/>
                  </a:srgbClr>
                </a:solidFill>
                <a:latin typeface="Arial"/>
              </a:rPr>
              <a:t>’</a:t>
            </a:r>
            <a:r>
              <a:rPr kumimoji="0" lang="ko-KR" altLang="en-US" sz="2000" b="1" i="0" baseline="0">
                <a:solidFill>
                  <a:srgbClr val="404040">
                    <a:alpha val="100000"/>
                  </a:srgbClr>
                </a:solidFill>
                <a:latin typeface="D2Coding"/>
              </a:rPr>
              <a:t> 수준을 보인 서울 종로 일대(2023)</a:t>
            </a:r>
            <a:endParaRPr kumimoji="0" lang="ko-KR" altLang="en-US" sz="2000" b="1" i="0">
              <a:solidFill>
                <a:srgbClr val="404040">
                  <a:alpha val="100000"/>
                </a:srgbClr>
              </a:solidFill>
              <a:latin typeface="D2Coding"/>
            </a:endParaRPr>
          </a:p>
        </p:txBody>
      </p:sp>
      <p:pic>
        <p:nvPicPr>
          <p:cNvPr id="8208" name="그림 8207"/>
          <p:cNvPicPr>
            <a:picLocks noChangeAspect="1"/>
          </p:cNvPicPr>
          <p:nvPr/>
        </p:nvPicPr>
        <p:blipFill rotWithShape="1">
          <a:blip r:embed="rId7">
            <a:lum/>
          </a:blip>
          <a:stretch>
            <a:fillRect/>
          </a:stretch>
        </p:blipFill>
        <p:spPr>
          <a:xfrm>
            <a:off x="7994799" y="2853782"/>
            <a:ext cx="8832788" cy="3337943"/>
          </a:xfrm>
          <a:prstGeom prst="rect">
            <a:avLst/>
          </a:prstGeom>
          <a:noFill/>
          <a:ln w="38346" cap="flat" cmpd="sng" algn="ctr">
            <a:solidFill>
              <a:srgbClr val="DFE6F7"/>
            </a:solidFill>
            <a:prstDash val="solid"/>
            <a:round/>
            <a:headEnd w="med" len="med"/>
            <a:tailEnd w="med" len="med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20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9221" name="그림 9220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9222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9223" name="그림 9222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9224" name="TextBox 9223"/>
          <p:cNvSpPr txBox="1"/>
          <p:nvPr/>
        </p:nvSpPr>
        <p:spPr>
          <a:xfrm>
            <a:off x="1139626" y="1863412"/>
            <a:ext cx="3596602" cy="59992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400" b="1" i="0" baseline="0">
                <a:solidFill>
                  <a:srgbClr val="1B1760">
                    <a:alpha val="100000"/>
                  </a:srgbClr>
                </a:solidFill>
                <a:latin typeface="D2Coding"/>
              </a:rPr>
              <a:t>추진배경(2/2)</a:t>
            </a:r>
            <a:endParaRPr kumimoji="0" lang="ko-KR" altLang="en-US" sz="3400" b="1" i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9225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9226" name="그림 9225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9227" name="TextBox 9226"/>
          <p:cNvSpPr txBox="1"/>
          <p:nvPr/>
        </p:nvSpPr>
        <p:spPr>
          <a:xfrm>
            <a:off x="1626913" y="568222"/>
            <a:ext cx="3579131" cy="5428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000" b="1" i="0" baseline="0">
                <a:solidFill>
                  <a:srgbClr val="FFFFFF">
                    <a:alpha val="100000"/>
                  </a:srgbClr>
                </a:solidFill>
                <a:latin typeface="D2Coding"/>
              </a:rPr>
              <a:t>2. 배경 및 필요성</a:t>
            </a:r>
            <a:endParaRPr kumimoji="0" lang="ko-KR" altLang="en-US" sz="3000" b="1" i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9228" name="TextBox 9227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en-US" sz="3000" b="1" dirty="0">
                <a:solidFill>
                  <a:srgbClr val="FFFFFF">
                    <a:alpha val="100000"/>
                  </a:srgbClr>
                </a:solidFill>
                <a:latin typeface="D2Coding"/>
              </a:rPr>
              <a:t>6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pic>
        <p:nvPicPr>
          <p:cNvPr id="9229" name="그림 9228"/>
          <p:cNvPicPr>
            <a:picLocks noChangeAspect="1"/>
          </p:cNvPicPr>
          <p:nvPr/>
        </p:nvPicPr>
        <p:blipFill rotWithShape="1">
          <a:blip r:embed="rId5">
            <a:lum/>
          </a:blip>
          <a:stretch>
            <a:fillRect/>
          </a:stretch>
        </p:blipFill>
        <p:spPr>
          <a:xfrm>
            <a:off x="9135988" y="5353681"/>
            <a:ext cx="7843980" cy="336484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pic>
        <p:nvPicPr>
          <p:cNvPr id="9230" name="그림 9229"/>
          <p:cNvPicPr>
            <a:picLocks noChangeAspect="1"/>
          </p:cNvPicPr>
          <p:nvPr/>
        </p:nvPicPr>
        <p:blipFill rotWithShape="1">
          <a:blip r:embed="rId6">
            <a:lum/>
          </a:blip>
          <a:stretch>
            <a:fillRect/>
          </a:stretch>
        </p:blipFill>
        <p:spPr>
          <a:xfrm>
            <a:off x="1063435" y="3560097"/>
            <a:ext cx="7940823" cy="515843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sp>
        <p:nvSpPr>
          <p:cNvPr id="9231" name="TextBox 9230"/>
          <p:cNvSpPr txBox="1"/>
          <p:nvPr/>
        </p:nvSpPr>
        <p:spPr>
          <a:xfrm>
            <a:off x="9294678" y="3539500"/>
            <a:ext cx="7894830" cy="13427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Arial"/>
              <a:buBlip>
                <a:blip r:embed="rId7"/>
              </a:buBlip>
              <a:defRPr/>
            </a:pPr>
            <a:r>
              <a:rPr kumimoji="1" lang="ko-KR" altLang="en-US" sz="2500" b="0" i="0" baseline="0">
                <a:solidFill>
                  <a:srgbClr val="000000">
                    <a:alpha val="100000"/>
                  </a:srgbClr>
                </a:solidFill>
                <a:latin typeface="D2Coding"/>
              </a:rPr>
              <a:t>각 나라별 미세먼지 기준이 다르며, 한국 환경부의 경우 미세먼지를 </a:t>
            </a:r>
            <a:r>
              <a:rPr kumimoji="1" lang="ko-KR" altLang="en-US" sz="2500" b="0" i="0" baseline="0">
                <a:solidFill>
                  <a:srgbClr val="000000">
                    <a:alpha val="100000"/>
                  </a:srgbClr>
                </a:solidFill>
                <a:latin typeface="Arial"/>
              </a:rPr>
              <a:t>‘</a:t>
            </a:r>
            <a:r>
              <a:rPr kumimoji="1" lang="ko-KR" altLang="en-US" sz="2500" b="0" i="0" baseline="0">
                <a:solidFill>
                  <a:srgbClr val="000000">
                    <a:alpha val="100000"/>
                  </a:srgbClr>
                </a:solidFill>
                <a:latin typeface="D2Coding"/>
              </a:rPr>
              <a:t>좋음-보통-나쁨-매우나쁨</a:t>
            </a:r>
            <a:r>
              <a:rPr kumimoji="1" lang="ko-KR" altLang="en-US" sz="2500" b="0" i="0" baseline="0">
                <a:solidFill>
                  <a:srgbClr val="000000">
                    <a:alpha val="100000"/>
                  </a:srgbClr>
                </a:solidFill>
                <a:latin typeface="Arial"/>
              </a:rPr>
              <a:t>’</a:t>
            </a:r>
            <a:r>
              <a:rPr kumimoji="1" lang="ko-KR" altLang="en-US" sz="2500" b="0" i="0" baseline="0">
                <a:solidFill>
                  <a:srgbClr val="000000">
                    <a:alpha val="100000"/>
                  </a:srgbClr>
                </a:solidFill>
                <a:latin typeface="D2Coding"/>
              </a:rPr>
              <a:t> </a:t>
            </a:r>
            <a:br>
              <a:rPr kumimoji="1" lang="ko-KR" altLang="en-US" sz="2500" b="0" i="0" baseline="0">
                <a:solidFill>
                  <a:srgbClr val="000000">
                    <a:alpha val="100000"/>
                  </a:srgbClr>
                </a:solidFill>
                <a:latin typeface="D2Coding"/>
              </a:rPr>
            </a:br>
            <a:r>
              <a:rPr kumimoji="1" lang="ko-KR" altLang="en-US" sz="2500" b="0" i="0" baseline="0">
                <a:solidFill>
                  <a:srgbClr val="000000">
                    <a:alpha val="100000"/>
                  </a:srgbClr>
                </a:solidFill>
                <a:latin typeface="D2Coding"/>
              </a:rPr>
              <a:t>4단계로 분류하고, 기준별 각 대안방안을 마련</a:t>
            </a:r>
            <a:endParaRPr kumimoji="1" lang="ko-KR" altLang="en-US" sz="2500" b="0" i="0">
              <a:solidFill>
                <a:srgbClr val="000000">
                  <a:alpha val="100000"/>
                </a:srgbClr>
              </a:solidFill>
              <a:latin typeface="D2Coding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44" name="Group 1"/>
          <p:cNvGrpSpPr/>
          <p:nvPr/>
        </p:nvGrpSpPr>
        <p:grpSpPr>
          <a:xfrm>
            <a:off x="-11051" y="5137779"/>
            <a:ext cx="18284592" cy="5169540"/>
            <a:chOff x="-11051" y="5137779"/>
            <a:chExt cx="18284592" cy="5169540"/>
          </a:xfrm>
        </p:grpSpPr>
        <p:pic>
          <p:nvPicPr>
            <p:cNvPr id="10245" name="그림 10244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1051" y="5137779"/>
              <a:ext cx="18284592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10246" name="Group 2"/>
          <p:cNvGrpSpPr/>
          <p:nvPr/>
        </p:nvGrpSpPr>
        <p:grpSpPr>
          <a:xfrm>
            <a:off x="612653" y="576148"/>
            <a:ext cx="17029200" cy="9148715"/>
            <a:chOff x="612653" y="576148"/>
            <a:chExt cx="17029200" cy="9148715"/>
          </a:xfrm>
        </p:grpSpPr>
        <p:pic>
          <p:nvPicPr>
            <p:cNvPr id="10247" name="그림 10246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12653" y="576148"/>
              <a:ext cx="17029200" cy="9148715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10248" name="TextBox 10247"/>
          <p:cNvSpPr txBox="1"/>
          <p:nvPr/>
        </p:nvSpPr>
        <p:spPr>
          <a:xfrm>
            <a:off x="1182494" y="1657054"/>
            <a:ext cx="5728217" cy="5968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400" b="1" i="0" baseline="0">
                <a:solidFill>
                  <a:srgbClr val="1B1760">
                    <a:alpha val="100000"/>
                  </a:srgbClr>
                </a:solidFill>
                <a:latin typeface="D2Coding"/>
              </a:rPr>
              <a:t>유사 서비스 분석(1/6)</a:t>
            </a:r>
            <a:endParaRPr kumimoji="0" lang="ko-KR" altLang="en-US" sz="3400" b="1" i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10249" name="Group 3"/>
          <p:cNvGrpSpPr/>
          <p:nvPr/>
        </p:nvGrpSpPr>
        <p:grpSpPr>
          <a:xfrm>
            <a:off x="911053" y="493650"/>
            <a:ext cx="4950511" cy="988807"/>
            <a:chOff x="911053" y="493650"/>
            <a:chExt cx="4950511" cy="988807"/>
          </a:xfrm>
        </p:grpSpPr>
        <p:pic>
          <p:nvPicPr>
            <p:cNvPr id="10250" name="그림 10249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3650"/>
              <a:ext cx="4950511" cy="988807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10251" name="TextBox 10250"/>
          <p:cNvSpPr txBox="1"/>
          <p:nvPr/>
        </p:nvSpPr>
        <p:spPr>
          <a:xfrm>
            <a:off x="1520525" y="568222"/>
            <a:ext cx="3807759" cy="57140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200" b="1" i="0" baseline="0">
                <a:solidFill>
                  <a:srgbClr val="FFFFFF">
                    <a:alpha val="100000"/>
                  </a:srgbClr>
                </a:solidFill>
                <a:latin typeface="D2Coding"/>
              </a:rPr>
              <a:t>2. 배경 및 필요성</a:t>
            </a:r>
            <a:endParaRPr kumimoji="0" lang="ko-KR" altLang="en-US" sz="3200" b="1" i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0252" name="TextBox 10251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D2Coding"/>
              </a:rPr>
              <a:t>7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0253" name="TextBox 10252"/>
          <p:cNvSpPr txBox="1"/>
          <p:nvPr/>
        </p:nvSpPr>
        <p:spPr>
          <a:xfrm>
            <a:off x="1139626" y="2396692"/>
            <a:ext cx="15154680" cy="59043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368348" lvl="0" indent="-368348" algn="l" defTabSz="393752" rtl="0" eaLnBrk="1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Arial"/>
              <a:buBlip>
                <a:blip r:embed="rId5"/>
              </a:buBlip>
              <a:defRPr/>
            </a:pPr>
            <a:r>
              <a:rPr kumimoji="1" lang="ko-KR" altLang="en-US" sz="3000" b="0" i="0" baseline="0">
                <a:solidFill>
                  <a:srgbClr val="000000">
                    <a:alpha val="100000"/>
                  </a:srgbClr>
                </a:solidFill>
                <a:latin typeface="D2Coding"/>
              </a:rPr>
              <a:t>타 미세먼지 분석 프로젝트</a:t>
            </a:r>
            <a:endParaRPr kumimoji="1" lang="ko-KR" altLang="en-US" sz="3000" b="0" i="0">
              <a:solidFill>
                <a:srgbClr val="000000">
                  <a:alpha val="100000"/>
                </a:srgbClr>
              </a:solidFill>
              <a:latin typeface="D2Coding"/>
            </a:endParaRPr>
          </a:p>
        </p:txBody>
      </p:sp>
      <p:graphicFrame>
        <p:nvGraphicFramePr>
          <p:cNvPr id="10254" name="표 10253"/>
          <p:cNvGraphicFramePr/>
          <p:nvPr>
            <p:extLst>
              <p:ext uri="{D42A27DB-BD31-4B8C-83A1-F6EECF244321}">
                <p14:modId xmlns:p14="http://schemas.microsoft.com/office/powerpoint/2010/main" val="3237904847"/>
              </p:ext>
            </p:extLst>
          </p:nvPr>
        </p:nvGraphicFramePr>
        <p:xfrm>
          <a:off x="1360217" y="3187125"/>
          <a:ext cx="15532453" cy="5841368"/>
        </p:xfrm>
        <a:graphic>
          <a:graphicData uri="http://schemas.openxmlformats.org/drawingml/2006/table">
            <a:tbl>
              <a:tblPr firstRow="1" bandRow="1"/>
              <a:tblGrid>
                <a:gridCol w="34283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040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36487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2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프로젝트명</a:t>
                      </a:r>
                      <a:endParaRPr kumimoji="0" lang="ko-KR" altLang="en-US" sz="2200" b="1" i="0">
                        <a:solidFill>
                          <a:srgbClr val="FFFFFF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2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담당 업무</a:t>
                      </a:r>
                      <a:endParaRPr kumimoji="0" lang="ko-KR" altLang="en-US" sz="2200" b="1" i="0">
                        <a:solidFill>
                          <a:srgbClr val="FFFFFF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53890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머신러닝 기반 미세먼지 </a:t>
                      </a:r>
                      <a:b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</a:b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데이터 분석 프로젝트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68348" lvl="0" indent="-368348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6"/>
                        </a:buBlip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서울대공원을 기준으로 한 미세먼지 수치와 관광객 수의 상관관계 조사(머신러닝 사용X)</a:t>
                      </a:r>
                    </a:p>
                    <a:p>
                      <a:pPr marL="368348" lvl="0" indent="-368348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6"/>
                        </a:buBlip>
                        <a:defRPr/>
                      </a:pPr>
                      <a:r>
                        <a:rPr kumimoji="0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결과 : 미세먼지 수치가 높을 때 관광객 수 감소,  미세먼지 수치가 낮을 때 관광객 수 증가</a:t>
                      </a:r>
                      <a:endParaRPr kumimoji="0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80821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미세먼지 현황 확인 프로젝트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68348" lvl="0" indent="-368348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6"/>
                        </a:buBlip>
                        <a:defRPr/>
                      </a:pPr>
                      <a:r>
                        <a:rPr kumimoji="1" lang="ko-KR" altLang="en-US" sz="22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대한민국 미세먼지 현황 분석, 서울시 교통량과 미세먼지 농도의 상관 관계 분석, 풍향과 서울시 미세먼지 농도의 상관 관계 분석, 중국 미세먼지와 서울시 미세먼지 농도의 상관관계 분석</a:t>
                      </a:r>
                    </a:p>
                    <a:p>
                      <a:pPr marL="368348" lvl="0" indent="-368348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6"/>
                        </a:buBlip>
                        <a:defRPr/>
                      </a:pPr>
                      <a:r>
                        <a:rPr kumimoji="0" lang="ko-KR" altLang="en-US" sz="22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결과 : 대한민국의 미세먼지 농도는 중국의 미세먼지 영향을 받음, 서울시 교통량과 서울시의 미세먼지 농도는 상관관계가 있음, 서풍이 많이 불수록 미세먼지 농도가 높아짐, 중국 도시의 미세먼지와 서울 미세먼지의 상관관계가 </a:t>
                      </a:r>
                      <a:r>
                        <a:rPr kumimoji="0" lang="ko-KR" altLang="en-US" sz="22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있음</a:t>
                      </a:r>
                      <a:endParaRPr kumimoji="0" lang="ko-KR" altLang="en-US" sz="22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7385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기후와 경제를 이용한 미세먼지 예측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68348" lvl="0" indent="-368348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6"/>
                        </a:buBlip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미세먼지 예측 및 미세먼지에 양향을 주는 변수 파악</a:t>
                      </a:r>
                    </a:p>
                    <a:p>
                      <a:pPr marL="368348" lvl="0" indent="-368348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6"/>
                        </a:buBlip>
                        <a:defRPr/>
                      </a:pPr>
                      <a:r>
                        <a:rPr kumimoji="0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독립변수로 기후 / 코스피 / 석유 소비량 / 경유 소비량 데이터 활용</a:t>
                      </a:r>
                      <a:endParaRPr kumimoji="0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7385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계절별 미세먼지 </a:t>
                      </a:r>
                      <a:b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</a:b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농도 분석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68348" lvl="0" indent="-368348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6"/>
                        </a:buBlip>
                        <a:defRPr/>
                      </a:pPr>
                      <a:r>
                        <a:rPr kumimoji="1" lang="ko-KR" altLang="en-US" sz="22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월(계절) / 측정소 / 저년도 대비 미세먼지의 수치 파악 분석</a:t>
                      </a:r>
                    </a:p>
                    <a:p>
                      <a:pPr marL="368348" lvl="0" indent="-368348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6"/>
                        </a:buBlip>
                        <a:defRPr/>
                      </a:pPr>
                      <a:r>
                        <a:rPr kumimoji="0" lang="ko-KR" altLang="en-US" sz="22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결과 : 여름이 가장 미세먼지 농도가 낮고 겨울이 가장 높음</a:t>
                      </a:r>
                      <a:endParaRPr kumimoji="0" lang="ko-KR" altLang="en-US" sz="22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0301" name="오른쪽 화살표 10300"/>
          <p:cNvSpPr/>
          <p:nvPr/>
        </p:nvSpPr>
        <p:spPr>
          <a:xfrm>
            <a:off x="5518791" y="9172562"/>
            <a:ext cx="1142807" cy="412658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C000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en-US" altLang="en-US" sz="1200" b="0" i="0" baseline="0">
              <a:solidFill>
                <a:schemeClr val="tx1"/>
              </a:solidFill>
              <a:latin typeface="?? ??"/>
            </a:endParaRPr>
          </a:p>
        </p:txBody>
      </p:sp>
      <p:sp>
        <p:nvSpPr>
          <p:cNvPr id="10302" name="TextBox 10301"/>
          <p:cNvSpPr txBox="1"/>
          <p:nvPr/>
        </p:nvSpPr>
        <p:spPr>
          <a:xfrm>
            <a:off x="6685377" y="9147165"/>
            <a:ext cx="10956476" cy="47705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500" b="1" i="1" baseline="0" dirty="0">
                <a:solidFill>
                  <a:srgbClr val="E46C0A">
                    <a:alpha val="100000"/>
                  </a:srgbClr>
                </a:solidFill>
                <a:latin typeface="D2Coding"/>
              </a:rPr>
              <a:t>실시간 데이터가 아닌 과거 데이터를 분석, </a:t>
            </a:r>
            <a:r>
              <a:rPr kumimoji="0" lang="ko-KR" altLang="en-US" sz="2500" b="1" i="1" baseline="0" dirty="0" err="1">
                <a:solidFill>
                  <a:srgbClr val="E46C0A">
                    <a:alpha val="100000"/>
                  </a:srgbClr>
                </a:solidFill>
                <a:latin typeface="D2Coding"/>
              </a:rPr>
              <a:t>에측치</a:t>
            </a:r>
            <a:r>
              <a:rPr kumimoji="0" lang="ko-KR" altLang="en-US" sz="2500" b="1" i="1" baseline="0" dirty="0">
                <a:solidFill>
                  <a:srgbClr val="E46C0A">
                    <a:alpha val="100000"/>
                  </a:srgbClr>
                </a:solidFill>
                <a:latin typeface="D2Coding"/>
              </a:rPr>
              <a:t> 정보 제공은 미흡</a:t>
            </a:r>
            <a:endParaRPr kumimoji="0" lang="ko-KR" altLang="en-US" sz="2500" b="1" i="1" dirty="0">
              <a:solidFill>
                <a:srgbClr val="E46C0A">
                  <a:alpha val="100000"/>
                </a:srgbClr>
              </a:solidFill>
              <a:latin typeface="D2Coding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6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11269" name="그림 11268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11270" name="Group 2"/>
          <p:cNvGrpSpPr/>
          <p:nvPr/>
        </p:nvGrpSpPr>
        <p:grpSpPr>
          <a:xfrm>
            <a:off x="622197" y="560296"/>
            <a:ext cx="17027582" cy="9148660"/>
            <a:chOff x="622197" y="560296"/>
            <a:chExt cx="17027582" cy="9148660"/>
          </a:xfrm>
        </p:grpSpPr>
        <p:pic>
          <p:nvPicPr>
            <p:cNvPr id="11271" name="그림 11270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2197" y="560296"/>
              <a:ext cx="17027582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11272" name="TextBox 11271"/>
          <p:cNvSpPr txBox="1"/>
          <p:nvPr/>
        </p:nvSpPr>
        <p:spPr>
          <a:xfrm>
            <a:off x="1139626" y="1634839"/>
            <a:ext cx="5407602" cy="59992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400" b="1" i="0" baseline="0">
                <a:solidFill>
                  <a:srgbClr val="1B1760">
                    <a:alpha val="100000"/>
                  </a:srgbClr>
                </a:solidFill>
                <a:latin typeface="D2Coding"/>
              </a:rPr>
              <a:t>유사 서비스 분석(2/6)</a:t>
            </a:r>
            <a:endParaRPr kumimoji="0" lang="ko-KR" altLang="en-US" sz="3400" b="1" i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11273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11274" name="그림 11273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11275" name="TextBox 11274"/>
          <p:cNvSpPr txBox="1"/>
          <p:nvPr/>
        </p:nvSpPr>
        <p:spPr>
          <a:xfrm>
            <a:off x="1520525" y="568222"/>
            <a:ext cx="3807759" cy="5428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000" b="1" i="0" baseline="0">
                <a:solidFill>
                  <a:srgbClr val="FFFFFF">
                    <a:alpha val="100000"/>
                  </a:srgbClr>
                </a:solidFill>
                <a:latin typeface="D2Coding"/>
              </a:rPr>
              <a:t>2. 배경 및 필요성</a:t>
            </a:r>
            <a:endParaRPr kumimoji="0" lang="ko-KR" altLang="en-US" sz="3000" b="1" i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1276" name="TextBox 11275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>
                <a:solidFill>
                  <a:srgbClr val="FFFFFF">
                    <a:alpha val="100000"/>
                  </a:srgbClr>
                </a:solidFill>
                <a:latin typeface="D2Coding"/>
              </a:rPr>
              <a:t>8</a:t>
            </a:r>
            <a:endParaRPr kumimoji="0" lang="en-US" altLang="en-US" sz="3000" b="1" i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1277" name="TextBox 11276"/>
          <p:cNvSpPr txBox="1"/>
          <p:nvPr/>
        </p:nvSpPr>
        <p:spPr>
          <a:xfrm>
            <a:off x="1139626" y="2396692"/>
            <a:ext cx="15154680" cy="59043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368348" lvl="0" indent="-368348" algn="l" defTabSz="393752" rtl="0" eaLnBrk="1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Arial"/>
              <a:buBlip>
                <a:blip r:embed="rId5"/>
              </a:buBlip>
              <a:defRPr/>
            </a:pPr>
            <a:r>
              <a:rPr kumimoji="1" lang="ko-KR" altLang="en-US" sz="3000" b="0" i="0" baseline="0">
                <a:solidFill>
                  <a:srgbClr val="000000">
                    <a:alpha val="100000"/>
                  </a:srgbClr>
                </a:solidFill>
                <a:latin typeface="D2Coding"/>
              </a:rPr>
              <a:t>미세미세(미세먼지, 초미세먼지 지도)</a:t>
            </a:r>
            <a:endParaRPr kumimoji="1" lang="ko-KR" altLang="en-US" sz="3000" b="0" i="0">
              <a:solidFill>
                <a:srgbClr val="00000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1278" name="TextBox 11277"/>
          <p:cNvSpPr txBox="1"/>
          <p:nvPr/>
        </p:nvSpPr>
        <p:spPr>
          <a:xfrm>
            <a:off x="12580209" y="3277604"/>
            <a:ext cx="4341040" cy="38997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500" b="1" i="1" baseline="0">
                <a:solidFill>
                  <a:srgbClr val="404040"/>
                </a:solidFill>
                <a:latin typeface="D2Coding"/>
              </a:rPr>
              <a:t>국내 전국의 </a:t>
            </a:r>
            <a:r>
              <a:rPr kumimoji="0" lang="ko-KR" altLang="en-US" sz="2500" b="1" i="1" baseline="0">
                <a:solidFill>
                  <a:srgbClr val="6182D6"/>
                </a:solidFill>
                <a:latin typeface="D2Coding"/>
              </a:rPr>
              <a:t>읍/면/동</a:t>
            </a:r>
            <a:r>
              <a:rPr kumimoji="0" lang="ko-KR" altLang="en-US" sz="2500" b="1" i="1" baseline="0">
                <a:solidFill>
                  <a:srgbClr val="404040"/>
                </a:solidFill>
                <a:latin typeface="D2Coding"/>
              </a:rPr>
              <a:t>을 입력하면 실시간 미세먼지 등급을 한 눈에 조회 가능</a:t>
            </a:r>
            <a:endParaRPr kumimoji="0" lang="ko-KR" altLang="en-US" sz="2500" b="1" i="1" baseline="0">
              <a:solidFill>
                <a:schemeClr val="tx1"/>
              </a:solidFill>
              <a:latin typeface="D2Coding"/>
            </a:endParaRPr>
          </a:p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2500" b="1" i="1" baseline="0">
              <a:solidFill>
                <a:schemeClr val="tx1"/>
              </a:solidFill>
              <a:latin typeface="D2Coding"/>
            </a:endParaRPr>
          </a:p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500" b="1" i="1" baseline="0">
                <a:solidFill>
                  <a:srgbClr val="404040"/>
                </a:solidFill>
                <a:latin typeface="D2Coding"/>
              </a:rPr>
              <a:t>BUT </a:t>
            </a:r>
          </a:p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500" b="1" i="1" baseline="0">
                <a:solidFill>
                  <a:srgbClr val="404040"/>
                </a:solidFill>
                <a:latin typeface="D2Coding"/>
              </a:rPr>
              <a:t>WHO 논문에서 임시목표로 삼으라고 몇 가지 농도를 제시한 것을 참고하여 </a:t>
            </a:r>
            <a:r>
              <a:rPr kumimoji="0" lang="ko-KR" altLang="en-US" sz="2500" b="1" i="1" baseline="0">
                <a:solidFill>
                  <a:srgbClr val="6182D6">
                    <a:alpha val="100000"/>
                  </a:srgbClr>
                </a:solidFill>
                <a:latin typeface="D2Coding"/>
              </a:rPr>
              <a:t>개발자 마음대로 미세먼지 기준을 8단계로 구분</a:t>
            </a:r>
            <a:endParaRPr kumimoji="0" lang="ko-KR" altLang="en-US" sz="2500" b="1" i="1">
              <a:solidFill>
                <a:srgbClr val="6182D6">
                  <a:alpha val="100000"/>
                </a:srgbClr>
              </a:solidFill>
              <a:latin typeface="D2Coding"/>
            </a:endParaRPr>
          </a:p>
        </p:txBody>
      </p:sp>
      <p:pic>
        <p:nvPicPr>
          <p:cNvPr id="11279" name="그림 11278"/>
          <p:cNvPicPr>
            <a:picLocks noChangeAspect="1"/>
          </p:cNvPicPr>
          <p:nvPr/>
        </p:nvPicPr>
        <p:blipFill rotWithShape="1">
          <a:blip r:embed="rId6">
            <a:lum/>
          </a:blip>
          <a:stretch>
            <a:fillRect/>
          </a:stretch>
        </p:blipFill>
        <p:spPr>
          <a:xfrm>
            <a:off x="1292008" y="3231555"/>
            <a:ext cx="10923154" cy="5715547"/>
          </a:xfrm>
          <a:prstGeom prst="rect">
            <a:avLst/>
          </a:prstGeom>
          <a:noFill/>
          <a:ln w="9544" cap="flat" cmpd="sng" algn="ctr">
            <a:solidFill>
              <a:srgbClr val="DCE6F2"/>
            </a:solidFill>
            <a:prstDash val="solid"/>
            <a:round/>
            <a:headEnd w="med" len="med"/>
            <a:tailEnd w="med" len="med"/>
          </a:ln>
        </p:spPr>
      </p:pic>
      <p:pic>
        <p:nvPicPr>
          <p:cNvPr id="11280" name="그림 11279"/>
          <p:cNvPicPr>
            <a:picLocks noChangeAspect="1"/>
          </p:cNvPicPr>
          <p:nvPr/>
        </p:nvPicPr>
        <p:blipFill rotWithShape="1">
          <a:blip r:embed="rId7">
            <a:lum/>
          </a:blip>
          <a:stretch>
            <a:fillRect/>
          </a:stretch>
        </p:blipFill>
        <p:spPr>
          <a:xfrm>
            <a:off x="8823299" y="7488478"/>
            <a:ext cx="8461433" cy="1885571"/>
          </a:xfrm>
          <a:prstGeom prst="rect">
            <a:avLst/>
          </a:prstGeom>
          <a:noFill/>
          <a:ln w="9544" cap="flat" cmpd="sng" algn="ctr">
            <a:solidFill>
              <a:srgbClr val="DCE6F2"/>
            </a:solidFill>
            <a:prstDash val="solid"/>
            <a:round/>
            <a:headEnd w="med" len="med"/>
            <a:tailEnd w="med" len="med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92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12293" name="그림 12292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12294" name="Group 2"/>
          <p:cNvGrpSpPr/>
          <p:nvPr/>
        </p:nvGrpSpPr>
        <p:grpSpPr>
          <a:xfrm>
            <a:off x="622197" y="560296"/>
            <a:ext cx="17027582" cy="9148660"/>
            <a:chOff x="622197" y="560296"/>
            <a:chExt cx="17027582" cy="9148660"/>
          </a:xfrm>
        </p:grpSpPr>
        <p:pic>
          <p:nvPicPr>
            <p:cNvPr id="12295" name="그림 1229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2197" y="560296"/>
              <a:ext cx="17027582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12296" name="TextBox 12295"/>
          <p:cNvSpPr txBox="1"/>
          <p:nvPr/>
        </p:nvSpPr>
        <p:spPr>
          <a:xfrm>
            <a:off x="1139626" y="1634839"/>
            <a:ext cx="5407602" cy="59992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400" b="1" i="0" baseline="0">
                <a:solidFill>
                  <a:srgbClr val="1B1760">
                    <a:alpha val="100000"/>
                  </a:srgbClr>
                </a:solidFill>
                <a:latin typeface="D2Coding"/>
              </a:rPr>
              <a:t>유사 서비스 분석(3/6)</a:t>
            </a:r>
            <a:endParaRPr kumimoji="0" lang="ko-KR" altLang="en-US" sz="3400" b="1" i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12297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12298" name="그림 12297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12299" name="TextBox 12298"/>
          <p:cNvSpPr txBox="1"/>
          <p:nvPr/>
        </p:nvSpPr>
        <p:spPr>
          <a:xfrm>
            <a:off x="1520525" y="568222"/>
            <a:ext cx="3807759" cy="5428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000" b="1" i="0" baseline="0">
                <a:solidFill>
                  <a:srgbClr val="FFFFFF">
                    <a:alpha val="100000"/>
                  </a:srgbClr>
                </a:solidFill>
                <a:latin typeface="D2Coding"/>
              </a:rPr>
              <a:t>2. 배경 및 필요성</a:t>
            </a:r>
            <a:endParaRPr kumimoji="0" lang="ko-KR" altLang="en-US" sz="3000" b="1" i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2300" name="TextBox 12299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>
                <a:solidFill>
                  <a:srgbClr val="FFFFFF">
                    <a:alpha val="100000"/>
                  </a:srgbClr>
                </a:solidFill>
                <a:latin typeface="D2Coding"/>
              </a:rPr>
              <a:t>9</a:t>
            </a:r>
            <a:endParaRPr kumimoji="0" lang="en-US" altLang="en-US" sz="3000" b="1" i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2301" name="TextBox 12300"/>
          <p:cNvSpPr txBox="1"/>
          <p:nvPr/>
        </p:nvSpPr>
        <p:spPr>
          <a:xfrm>
            <a:off x="1139626" y="2396692"/>
            <a:ext cx="15154680" cy="59043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368348" lvl="0" indent="-368348" algn="l" defTabSz="393752" rtl="0" eaLnBrk="1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Arial"/>
              <a:buBlip>
                <a:blip r:embed="rId5"/>
              </a:buBlip>
              <a:defRPr/>
            </a:pPr>
            <a:r>
              <a:rPr kumimoji="1" lang="ko-KR" altLang="en-US" sz="3000" b="0" i="0" baseline="0">
                <a:solidFill>
                  <a:srgbClr val="000000">
                    <a:alpha val="100000"/>
                  </a:srgbClr>
                </a:solidFill>
                <a:latin typeface="D2Coding"/>
              </a:rPr>
              <a:t>대기환경정보(네이버)</a:t>
            </a:r>
            <a:endParaRPr kumimoji="1" lang="ko-KR" altLang="en-US" sz="3000" b="0" i="0">
              <a:solidFill>
                <a:srgbClr val="00000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2302" name="TextBox 12301"/>
          <p:cNvSpPr txBox="1"/>
          <p:nvPr/>
        </p:nvSpPr>
        <p:spPr>
          <a:xfrm>
            <a:off x="9061360" y="7994798"/>
            <a:ext cx="7617026" cy="85202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500" b="1" i="1" baseline="0">
                <a:solidFill>
                  <a:srgbClr val="6182D6">
                    <a:alpha val="100000"/>
                  </a:srgbClr>
                </a:solidFill>
                <a:latin typeface="D2Coding"/>
              </a:rPr>
              <a:t>1시간</a:t>
            </a:r>
            <a:r>
              <a:rPr kumimoji="0" lang="ko-KR" altLang="en-US" sz="2500" b="1" i="1" baseline="0">
                <a:solidFill>
                  <a:srgbClr val="404040"/>
                </a:solidFill>
                <a:latin typeface="D2Coding"/>
              </a:rPr>
              <a:t> 단위로 전국 </a:t>
            </a:r>
            <a:r>
              <a:rPr kumimoji="0" lang="ko-KR" altLang="en-US" sz="2500" b="1" i="1" baseline="0">
                <a:solidFill>
                  <a:srgbClr val="6182D6">
                    <a:alpha val="100000"/>
                  </a:srgbClr>
                </a:solidFill>
                <a:latin typeface="D2Coding"/>
              </a:rPr>
              <a:t>시/군/구</a:t>
            </a:r>
            <a:r>
              <a:rPr kumimoji="0" lang="ko-KR" altLang="en-US" sz="2500" b="1" i="1" baseline="0">
                <a:solidFill>
                  <a:srgbClr val="404040"/>
                </a:solidFill>
                <a:latin typeface="D2Coding"/>
              </a:rPr>
              <a:t>의 실시간 미세먼지 등급을 </a:t>
            </a:r>
            <a:r>
              <a:rPr kumimoji="0" lang="ko-KR" altLang="en-US" sz="2500" b="1" i="1" baseline="0">
                <a:solidFill>
                  <a:srgbClr val="6182D6">
                    <a:alpha val="100000"/>
                  </a:srgbClr>
                </a:solidFill>
                <a:latin typeface="D2Coding"/>
              </a:rPr>
              <a:t>환경부 4단계</a:t>
            </a:r>
            <a:r>
              <a:rPr kumimoji="0" lang="ko-KR" altLang="en-US" sz="2500" b="1" i="1" baseline="0">
                <a:solidFill>
                  <a:srgbClr val="404040"/>
                </a:solidFill>
                <a:latin typeface="D2Coding"/>
              </a:rPr>
              <a:t>로 한 눈에 조회 가능</a:t>
            </a:r>
            <a:endParaRPr kumimoji="0" lang="ko-KR" altLang="en-US" sz="2500" b="1" i="1">
              <a:solidFill>
                <a:srgbClr val="404040"/>
              </a:solidFill>
              <a:latin typeface="D2Coding"/>
            </a:endParaRPr>
          </a:p>
        </p:txBody>
      </p:sp>
      <p:pic>
        <p:nvPicPr>
          <p:cNvPr id="12303" name="그림 12302"/>
          <p:cNvPicPr>
            <a:picLocks noChangeAspect="1"/>
          </p:cNvPicPr>
          <p:nvPr/>
        </p:nvPicPr>
        <p:blipFill rotWithShape="1">
          <a:blip r:embed="rId6">
            <a:lum/>
          </a:blip>
          <a:stretch>
            <a:fillRect/>
          </a:stretch>
        </p:blipFill>
        <p:spPr>
          <a:xfrm>
            <a:off x="1292008" y="3277604"/>
            <a:ext cx="7159881" cy="6050452"/>
          </a:xfrm>
          <a:prstGeom prst="rect">
            <a:avLst/>
          </a:prstGeom>
          <a:noFill/>
          <a:ln w="9544" cap="flat" cmpd="sng" algn="ctr">
            <a:solidFill>
              <a:srgbClr val="DCE6F2"/>
            </a:solidFill>
            <a:prstDash val="solid"/>
            <a:round/>
            <a:headEnd w="med" len="med"/>
            <a:tailEnd w="med" len="med"/>
          </a:ln>
        </p:spPr>
      </p:pic>
      <p:pic>
        <p:nvPicPr>
          <p:cNvPr id="12304" name="그림 12303"/>
          <p:cNvPicPr>
            <a:picLocks noChangeAspect="1"/>
          </p:cNvPicPr>
          <p:nvPr/>
        </p:nvPicPr>
        <p:blipFill rotWithShape="1">
          <a:blip r:embed="rId7">
            <a:lum/>
          </a:blip>
          <a:stretch>
            <a:fillRect/>
          </a:stretch>
        </p:blipFill>
        <p:spPr>
          <a:xfrm>
            <a:off x="9061360" y="3296638"/>
            <a:ext cx="7617027" cy="4026732"/>
          </a:xfrm>
          <a:prstGeom prst="rect">
            <a:avLst/>
          </a:prstGeom>
          <a:noFill/>
          <a:ln w="9544" cap="flat" cmpd="sng" algn="ctr">
            <a:solidFill>
              <a:srgbClr val="FF0000"/>
            </a:solidFill>
            <a:prstDash val="sysDot"/>
            <a:round/>
            <a:headEnd w="med" len="med"/>
            <a:tailEnd type="triangle" w="med" len="med"/>
          </a:ln>
        </p:spPr>
      </p:pic>
      <p:sp>
        <p:nvSpPr>
          <p:cNvPr id="12308" name="타원 12307"/>
          <p:cNvSpPr/>
          <p:nvPr/>
        </p:nvSpPr>
        <p:spPr>
          <a:xfrm>
            <a:off x="2282434" y="5447287"/>
            <a:ext cx="533280" cy="500013"/>
          </a:xfrm>
          <a:prstGeom prst="ellipse">
            <a:avLst/>
          </a:prstGeom>
          <a:noFill/>
          <a:ln w="25508" cap="flat" cmpd="sng" algn="ctr">
            <a:solidFill>
              <a:srgbClr val="FF0000"/>
            </a:solidFill>
            <a:prstDash val="sysDot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en-US" altLang="en-US" sz="1200" b="0" i="0" baseline="0">
              <a:solidFill>
                <a:schemeClr val="tx1"/>
              </a:solidFill>
              <a:latin typeface="?? ??"/>
            </a:endParaRPr>
          </a:p>
        </p:txBody>
      </p:sp>
      <p:pic>
        <p:nvPicPr>
          <p:cNvPr id="12309" name="그림 12308"/>
          <p:cNvPicPr>
            <a:picLocks noChangeAspect="1"/>
          </p:cNvPicPr>
          <p:nvPr/>
        </p:nvPicPr>
        <p:blipFill rotWithShape="1">
          <a:blip r:embed="rId8">
            <a:lum/>
          </a:blip>
          <a:stretch>
            <a:fillRect/>
          </a:stretch>
        </p:blipFill>
        <p:spPr>
          <a:xfrm>
            <a:off x="2536348" y="5271127"/>
            <a:ext cx="6525012" cy="17616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한컴오피스">
  <a:themeElements>
    <a:clrScheme name="PowerPoint">
      <a:dk1>
        <a:srgbClr val="000000"/>
      </a:dk1>
      <a:lt1>
        <a:srgbClr val="FFFFFF"/>
      </a:lt1>
      <a:dk2>
        <a:srgbClr val="000000"/>
      </a:dk2>
      <a:lt2>
        <a:srgbClr val="EEECE1"/>
      </a:lt2>
      <a:accent1>
        <a:srgbClr val="4F81BD"/>
      </a:accent1>
      <a:accent2>
        <a:srgbClr val="C0504D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000FF"/>
      </a:hlink>
      <a:folHlink>
        <a:srgbClr val="800080"/>
      </a:folHlink>
    </a:clrScheme>
    <a:fontScheme name="">
      <a:majorFont>
        <a:latin typeface="?? ??"/>
        <a:ea typeface="?? ??"/>
        <a:cs typeface=""/>
      </a:majorFont>
      <a:minorFont>
        <a:latin typeface="?? ??"/>
        <a:ea typeface="?? ??"/>
        <a:cs typeface="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한컴오피스">
  <a:themeElements>
    <a:clrScheme name="PowerPoint">
      <a:dk1>
        <a:srgbClr val="000000"/>
      </a:dk1>
      <a:lt1>
        <a:srgbClr val="FFFFFF"/>
      </a:lt1>
      <a:dk2>
        <a:srgbClr val="000000"/>
      </a:dk2>
      <a:lt2>
        <a:srgbClr val="EEECE1"/>
      </a:lt2>
      <a:accent1>
        <a:srgbClr val="4F81BD"/>
      </a:accent1>
      <a:accent2>
        <a:srgbClr val="C0504D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000FF"/>
      </a:hlink>
      <a:folHlink>
        <a:srgbClr val="800080"/>
      </a:folHlink>
    </a:clrScheme>
    <a:fontScheme name="">
      <a:majorFont>
        <a:latin typeface="?? ??"/>
        <a:ea typeface="?? ??"/>
        <a:cs typeface=""/>
      </a:majorFont>
      <a:minorFont>
        <a:latin typeface="?? ??"/>
        <a:ea typeface="?? ??"/>
        <a:cs typeface="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0000FF"/>
      </a:hlink>
      <a:folHlink>
        <a:srgbClr val="800080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225</TotalTime>
  <Words>2087</Words>
  <Application>Microsoft Office PowerPoint</Application>
  <PresentationFormat>사용자 지정</PresentationFormat>
  <Paragraphs>563</Paragraphs>
  <Slides>32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32</vt:i4>
      </vt:variant>
    </vt:vector>
  </HeadingPairs>
  <TitlesOfParts>
    <vt:vector size="47" baseType="lpstr">
      <vt:lpstr>?? ??</vt:lpstr>
      <vt:lpstr>D2Coding</vt:lpstr>
      <vt:lpstr>Pretendard SemiBold</vt:lpstr>
      <vt:lpstr>나눔고딕 ExtraBold</vt:lpstr>
      <vt:lpstr>돋움</vt:lpstr>
      <vt:lpstr>맑은 고딕</vt:lpstr>
      <vt:lpstr>바탕</vt:lpstr>
      <vt:lpstr>한컴 윤체 B</vt:lpstr>
      <vt:lpstr>함초롬돋움</vt:lpstr>
      <vt:lpstr>휴먼둥근헤드라인</vt:lpstr>
      <vt:lpstr>휴먼엑스포</vt:lpstr>
      <vt:lpstr>Arial</vt:lpstr>
      <vt:lpstr>Calibri</vt:lpstr>
      <vt:lpstr>한컴오피스</vt:lpstr>
      <vt:lpstr>한컴오피스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human</cp:lastModifiedBy>
  <cp:revision>49</cp:revision>
  <dcterms:created xsi:type="dcterms:W3CDTF">2024-03-13T21:39:25Z</dcterms:created>
  <dcterms:modified xsi:type="dcterms:W3CDTF">2024-06-26T09:47:26Z</dcterms:modified>
  <cp:version>1100.0100.01</cp:version>
</cp:coreProperties>
</file>